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9"/>
  </p:notesMasterIdLst>
  <p:sldIdLst>
    <p:sldId id="256" r:id="rId3"/>
    <p:sldId id="321" r:id="rId4"/>
    <p:sldId id="257" r:id="rId5"/>
    <p:sldId id="305" r:id="rId6"/>
    <p:sldId id="260" r:id="rId7"/>
    <p:sldId id="262" r:id="rId8"/>
    <p:sldId id="308" r:id="rId9"/>
    <p:sldId id="359"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10" r:id="rId23"/>
    <p:sldId id="343" r:id="rId24"/>
    <p:sldId id="344" r:id="rId25"/>
    <p:sldId id="345" r:id="rId26"/>
    <p:sldId id="346" r:id="rId27"/>
    <p:sldId id="289"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Montserrat ExtraBold" panose="020B0604020202020204" charset="-93"/>
      <p:bold r:id="rId34"/>
      <p:boldItalic r:id="rId35"/>
    </p:embeddedFont>
    <p:embeddedFont>
      <p:font typeface="Proxima Nova Semibold" panose="020B0604020202020204" charset="0"/>
      <p:regular r:id="rId36"/>
    </p:embeddedFont>
    <p:embeddedFont>
      <p:font typeface="Montserrat ExtraLight" panose="020B0604020202020204" charset="-93"/>
      <p:italic r:id="rId37"/>
      <p:boldItalic r:id="rId38"/>
    </p:embeddedFont>
    <p:embeddedFont>
      <p:font typeface="Montserrat" panose="020B0604020202020204" charset="-93"/>
      <p:italic r:id="rId39"/>
      <p:boldItalic r:id="rId40"/>
    </p:embeddedFont>
    <p:embeddedFont>
      <p:font typeface="Proxima Nova"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13F"/>
    <a:srgbClr val="01AAEA"/>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1" autoAdjust="0"/>
    <p:restoredTop sz="84267" autoAdjust="0"/>
  </p:normalViewPr>
  <p:slideViewPr>
    <p:cSldViewPr snapToGrid="0">
      <p:cViewPr varScale="1">
        <p:scale>
          <a:sx n="100" d="100"/>
          <a:sy n="100" d="100"/>
        </p:scale>
        <p:origin x="-998"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665763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smtClean="0">
                <a:solidFill>
                  <a:schemeClr val="bg1"/>
                </a:solidFill>
                <a:latin typeface="Times New Roman" panose="02020603050405020304" pitchFamily="18" charset="0"/>
                <a:cs typeface="Times New Roman" panose="02020603050405020304" pitchFamily="18" charset="0"/>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Hệ</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thống</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quản</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bán</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tại</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cửa</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bán</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quần</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áo</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giúp</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quản</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thông</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tin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trong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một</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Cửa</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quần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áo</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thời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trang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hệ</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thống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dựa</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trên</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các</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nguyên</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tắc</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nghiệp</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vụ</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cũng</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như</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các</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quy</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trình</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lập_thanh</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toán</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hóa</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đơn</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trong</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thực</a:t>
            </a:r>
            <a:r>
              <a:rPr lang="en-US" sz="1100" dirty="0"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tế</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Vận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dụng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được</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điều</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đó</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vào</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trong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ứng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dụng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sẽ</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giúp</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cho</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quá</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trình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vận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quản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khách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sạn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nhanh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chóng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và</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tiện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lợi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hơn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trước</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Thay</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vì</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phải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ngồi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sử</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thông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tìn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bằng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hình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thức</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quản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truyền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thống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bằng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sổ</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sách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thủ</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công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thì</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bạn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hãy</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sử</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dụng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phần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mềm</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quản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Bán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của</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chúng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tôi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sẽ</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rất</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giúp</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ích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cho</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bạn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trong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quá</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trình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này</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đảm</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bảo</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mang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lại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sự</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lòng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của</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khách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mang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lại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những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lợi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ích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tốt</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nhất</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để</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phục</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vụ</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cho</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khách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p>
          <a:p>
            <a:pPr marL="0" lvl="0" indent="0" algn="l" rtl="0">
              <a:spcBef>
                <a:spcPts val="0"/>
              </a:spcBef>
              <a:spcAft>
                <a:spcPts val="0"/>
              </a:spcAft>
              <a:buNone/>
            </a:pP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Đối</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tượng</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sử</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dụng</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phần</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mềm</a:t>
            </a:r>
            <a:r>
              <a:rPr lang="en-US" sz="11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là</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các</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cơ</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sở</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kinh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doanh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thời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trang,các</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cửa</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bán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quần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áo</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Với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việc</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thiết</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kế</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dựa</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trên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yêu</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cầu</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thiết</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thực</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của</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người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dùng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ứng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dụng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của</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chúng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tôi</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cung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cấp</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một</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số</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chức</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năng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chính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sau</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đây</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lập_thanh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toán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hóa</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dơn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lập</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phiếu</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nhập</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quản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thông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tin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khách</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quản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thông</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tin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sản</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1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phẩm</a:t>
            </a:r>
            <a:r>
              <a:rPr lang="en-US" sz="11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7f9262ee2f_0_12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panose="00000800000000000000"/>
              <a:buNone/>
              <a:defRPr sz="2800">
                <a:solidFill>
                  <a:schemeClr val="lt1"/>
                </a:solidFill>
                <a:latin typeface="Montserrat ExtraBold" panose="00000800000000000000"/>
                <a:ea typeface="Montserrat ExtraBold" panose="00000800000000000000"/>
                <a:cs typeface="Montserrat ExtraBold" panose="00000800000000000000"/>
                <a:sym typeface="Montserrat ExtraBold" panose="00000800000000000000"/>
              </a:defRPr>
            </a:lvl1pPr>
            <a:lvl2pPr lvl="1">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panose="00000500000000000000"/>
              <a:buChar char="●"/>
              <a:defRPr sz="1800">
                <a:solidFill>
                  <a:schemeClr val="dk2"/>
                </a:solidFill>
                <a:latin typeface="Montserrat" panose="00000500000000000000"/>
                <a:ea typeface="Montserrat" panose="00000500000000000000"/>
                <a:cs typeface="Montserrat" panose="00000500000000000000"/>
                <a:sym typeface="Montserrat" panose="00000500000000000000"/>
              </a:defRPr>
            </a:lvl1pPr>
            <a:lvl2pPr marL="914400" lvl="1"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2pPr>
            <a:lvl3pPr marL="1371600" lvl="2"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3pPr>
            <a:lvl4pPr marL="1828800" lvl="3"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4pPr>
            <a:lvl5pPr marL="2286000" lvl="4"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5pPr>
            <a:lvl6pPr marL="2743200" lvl="5"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6pPr>
            <a:lvl7pPr marL="3200400" lvl="6"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7pPr>
            <a:lvl8pPr marL="3657600" lvl="7"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8pPr>
            <a:lvl9pPr marL="4114800" lvl="8" indent="-317500">
              <a:lnSpc>
                <a:spcPct val="100000"/>
              </a:lnSpc>
              <a:spcBef>
                <a:spcPts val="1600"/>
              </a:spcBef>
              <a:spcAft>
                <a:spcPts val="160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895350" y="1371600"/>
            <a:ext cx="7515860" cy="122301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3200" dirty="0" smtClean="0">
                <a:solidFill>
                  <a:schemeClr val="bg1"/>
                </a:solidFill>
                <a:latin typeface="Times New Roman" panose="02020603050405020304" pitchFamily="18" charset="0"/>
                <a:cs typeface="Times New Roman" panose="02020603050405020304" pitchFamily="18" charset="0"/>
                <a:sym typeface="+mn-ea"/>
              </a:rPr>
              <a:t>ĐỀ TÀI:  CHƯƠNG TRÌNH QUẢN LÝ BÁN HÀNG TẠI CỬA HÀNG BÁN QUẦN ÁO THỜI TRANG K&amp;D</a:t>
            </a:r>
          </a:p>
        </p:txBody>
      </p:sp>
      <p:sp>
        <p:nvSpPr>
          <p:cNvPr id="163" name="Google Shape;163;p38"/>
          <p:cNvSpPr txBox="1">
            <a:spLocks noGrp="1"/>
          </p:cNvSpPr>
          <p:nvPr>
            <p:ph type="subTitle" idx="1"/>
          </p:nvPr>
        </p:nvSpPr>
        <p:spPr>
          <a:xfrm>
            <a:off x="1996440" y="3421380"/>
            <a:ext cx="6859270" cy="1489710"/>
          </a:xfrm>
          <a:prstGeom prst="rect">
            <a:avLst/>
          </a:prstGeom>
        </p:spPr>
        <p:txBody>
          <a:bodyPr spcFirstLastPara="1" wrap="square" lIns="91425" tIns="91425" rIns="91425" bIns="91425" anchor="t" anchorCtr="0">
            <a:noAutofit/>
          </a:bodyPr>
          <a:lstStyle/>
          <a:p>
            <a:pPr marL="0" marR="0" algn="l">
              <a:lnSpc>
                <a:spcPct val="115000"/>
              </a:lnSpc>
              <a:spcBef>
                <a:spcPts val="0"/>
              </a:spcBef>
              <a:spcAft>
                <a:spcPts val="0"/>
              </a:spcAft>
            </a:pPr>
            <a:r>
              <a:rPr lang="en-US" altLang="nb-NO" sz="2000" i="1" dirty="0" err="1" smtClean="0"/>
              <a:t>Giảng</a:t>
            </a:r>
            <a:r>
              <a:rPr lang="en-US" altLang="nb-NO" sz="2000" i="1" dirty="0" smtClean="0"/>
              <a:t> </a:t>
            </a:r>
            <a:r>
              <a:rPr lang="en-US" altLang="nb-NO" sz="2000" i="1" dirty="0" err="1" smtClean="0"/>
              <a:t>viên</a:t>
            </a:r>
            <a:r>
              <a:rPr lang="en-US" altLang="nb-NO" sz="2000" i="1" dirty="0" smtClean="0"/>
              <a:t> </a:t>
            </a:r>
            <a:r>
              <a:rPr lang="en-US" altLang="nb-NO" sz="2000" i="1" dirty="0" err="1" smtClean="0"/>
              <a:t>hướng</a:t>
            </a:r>
            <a:r>
              <a:rPr lang="en-US" altLang="nb-NO" sz="2000" i="1" dirty="0" smtClean="0"/>
              <a:t> </a:t>
            </a:r>
            <a:r>
              <a:rPr lang="en-US" altLang="nb-NO" sz="2000" i="1" dirty="0" err="1" smtClean="0"/>
              <a:t>dẫn</a:t>
            </a:r>
            <a:r>
              <a:rPr lang="en-US" altLang="nb-NO" sz="2000" i="1" dirty="0" smtClean="0"/>
              <a:t>: </a:t>
            </a:r>
            <a:r>
              <a:rPr lang="en-US" altLang="nb-NO" sz="2000" i="1" dirty="0" err="1" smtClean="0"/>
              <a:t>Trần</a:t>
            </a:r>
            <a:r>
              <a:rPr lang="en-US" altLang="nb-NO" sz="2000" i="1" dirty="0" smtClean="0"/>
              <a:t> </a:t>
            </a:r>
            <a:r>
              <a:rPr lang="en-US" altLang="nb-NO" sz="2000" i="1" dirty="0" err="1" smtClean="0"/>
              <a:t>Thị</a:t>
            </a:r>
            <a:r>
              <a:rPr lang="en-US" altLang="nb-NO" sz="2000" i="1" dirty="0" smtClean="0"/>
              <a:t> Anh </a:t>
            </a:r>
            <a:r>
              <a:rPr lang="en-US" altLang="nb-NO" sz="2000" i="1" dirty="0" err="1" smtClean="0"/>
              <a:t>Thi</a:t>
            </a:r>
            <a:endParaRPr lang="en-US" altLang="nb-NO" sz="2000" i="1" dirty="0" smtClean="0"/>
          </a:p>
          <a:p>
            <a:pPr marL="0" marR="0" algn="l">
              <a:lnSpc>
                <a:spcPct val="115000"/>
              </a:lnSpc>
              <a:spcBef>
                <a:spcPts val="0"/>
              </a:spcBef>
              <a:spcAft>
                <a:spcPts val="0"/>
              </a:spcAft>
            </a:pPr>
            <a:r>
              <a:rPr lang="en-US" altLang="nb-NO" sz="2000" i="1" dirty="0" err="1" smtClean="0"/>
              <a:t>Thành</a:t>
            </a:r>
            <a:r>
              <a:rPr lang="en-US" altLang="nb-NO" sz="2000" i="1" dirty="0" smtClean="0"/>
              <a:t> </a:t>
            </a:r>
            <a:r>
              <a:rPr lang="en-US" altLang="nb-NO" sz="2000" i="1" dirty="0"/>
              <a:t>viên thực hiện Nhóm 08:</a:t>
            </a:r>
          </a:p>
          <a:p>
            <a:pPr marL="0" marR="0" algn="l">
              <a:lnSpc>
                <a:spcPct val="115000"/>
              </a:lnSpc>
              <a:spcBef>
                <a:spcPts val="0"/>
              </a:spcBef>
              <a:spcAft>
                <a:spcPts val="0"/>
              </a:spcAft>
              <a:buFont typeface="Arial" panose="020B0604020202020204" pitchFamily="34" charset="0"/>
              <a:buChar char="•"/>
            </a:pPr>
            <a:r>
              <a:rPr lang="en-US" altLang="nb-NO" sz="2000" i="1" dirty="0"/>
              <a:t>Trần Văn Khải - MSSV: 16057441  (Nhóm trưởng)</a:t>
            </a:r>
          </a:p>
          <a:p>
            <a:pPr marL="0" marR="0" algn="l">
              <a:lnSpc>
                <a:spcPct val="115000"/>
              </a:lnSpc>
              <a:spcBef>
                <a:spcPts val="0"/>
              </a:spcBef>
              <a:spcAft>
                <a:spcPts val="0"/>
              </a:spcAft>
              <a:buFont typeface="Arial" panose="020B0604020202020204" pitchFamily="34" charset="0"/>
              <a:buChar char="•"/>
            </a:pPr>
            <a:r>
              <a:rPr lang="en-US" altLang="nb-NO" sz="2000" i="1" dirty="0"/>
              <a:t>Tăng Thanh Đức - MSSV: 19475251</a:t>
            </a:r>
          </a:p>
          <a:p>
            <a:pPr marL="0" marR="0" algn="l">
              <a:lnSpc>
                <a:spcPct val="115000"/>
              </a:lnSpc>
              <a:spcBef>
                <a:spcPts val="0"/>
              </a:spcBef>
              <a:spcAft>
                <a:spcPts val="0"/>
              </a:spcAft>
            </a:pPr>
            <a:endParaRPr lang="en-US" altLang="nb-NO" sz="2000" i="1"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2200" b="0" dirty="0">
                <a:latin typeface="Montserrat ExtraLight" panose="00000500000000000000"/>
                <a:ea typeface="Montserrat ExtraLight" panose="00000500000000000000"/>
                <a:cs typeface="Montserrat ExtraLight" panose="00000500000000000000"/>
                <a:sym typeface="Montserrat ExtraLight" panose="00000500000000000000"/>
              </a:rPr>
              <a:t>Nhóm 8</a:t>
            </a:r>
            <a:endParaRPr sz="2200" b="0" dirty="0">
              <a:latin typeface="Montserrat ExtraLight" panose="00000500000000000000"/>
              <a:ea typeface="Montserrat ExtraLight" panose="00000500000000000000"/>
              <a:cs typeface="Montserrat ExtraLight" panose="00000500000000000000"/>
              <a:sym typeface="Montserrat ExtraLight" panose="00000500000000000000"/>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aphicFrame>
        <p:nvGraphicFramePr>
          <p:cNvPr id="5" name="Table 4"/>
          <p:cNvGraphicFramePr/>
          <p:nvPr/>
        </p:nvGraphicFramePr>
        <p:xfrm>
          <a:off x="10795" y="79375"/>
          <a:ext cx="9051290" cy="5006340"/>
        </p:xfrm>
        <a:graphic>
          <a:graphicData uri="http://schemas.openxmlformats.org/drawingml/2006/table">
            <a:tbl>
              <a:tblPr firstRow="1" bandRow="1">
                <a:tableStyleId>{5940675A-B579-460E-94D1-54222C63F5DA}</a:tableStyleId>
              </a:tblPr>
              <a:tblGrid>
                <a:gridCol w="4901565"/>
                <a:gridCol w="4149725"/>
              </a:tblGrid>
              <a:tr h="213360">
                <a:tc gridSpan="2">
                  <a:txBody>
                    <a:bodyPr/>
                    <a:lstStyle/>
                    <a:p>
                      <a:pPr marL="0" indent="0" algn="l">
                        <a:buNone/>
                      </a:pPr>
                      <a:r>
                        <a:rPr lang="en-US" sz="1400" b="1" dirty="0" err="1">
                          <a:solidFill>
                            <a:schemeClr val="bg1"/>
                          </a:solidFill>
                          <a:latin typeface="Times New Roman" panose="02020603050405020304" pitchFamily="18" charset="0"/>
                          <a:cs typeface="Times New Roman" panose="02020603050405020304" pitchFamily="18" charset="0"/>
                        </a:rPr>
                        <a:t>Luồng</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sự</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kiện</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chính</a:t>
                      </a:r>
                      <a:endParaRPr lang="en-US"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13360">
                <a:tc>
                  <a:txBody>
                    <a:bodyPr/>
                    <a:lstStyle/>
                    <a:p>
                      <a:pPr marL="0" indent="0" algn="l">
                        <a:buNone/>
                      </a:pPr>
                      <a:r>
                        <a:rPr lang="en-US" sz="1400" b="1" dirty="0" err="1">
                          <a:solidFill>
                            <a:schemeClr val="bg1"/>
                          </a:solidFill>
                          <a:latin typeface="Times New Roman" panose="02020603050405020304" pitchFamily="18" charset="0"/>
                          <a:cs typeface="Times New Roman" panose="02020603050405020304" pitchFamily="18" charset="0"/>
                        </a:rPr>
                        <a:t>Nhân</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viên</a:t>
                      </a:r>
                      <a:endParaRPr lang="en-US" sz="1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b="1">
                          <a:solidFill>
                            <a:schemeClr val="bg1"/>
                          </a:solidFill>
                          <a:latin typeface="Times New Roman" panose="02020603050405020304" pitchFamily="18" charset="0"/>
                          <a:cs typeface="Times New Roman" panose="02020603050405020304" pitchFamily="18" charset="0"/>
                        </a:rPr>
                        <a:t>Hệ thống</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1. Hệ thống hiển thị giao diện quản lý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2. Nhân viên chọn vào mục lập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3. Hệ thống hiển thị giao diện lập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4. Nhân viên nhập thông tin khách hàng và nhấn nút Tìm kiếm.</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5. Hệ thống hiển thị thông tin khách hàng.</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6. Nhân viên nhập thông tin tìm kiếm sản phẩm và nhấn nhấn nút Tìm kiếm.</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7. Hệ thống hiển thị danh sách sản phẩm cần tìm.</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5. Nhân viên chọn sản phẩm cần thêm và nhấn nút Thêm sản phẩm vào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0545">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6. Hệ thống lưu lại thông tin sản phẩm vào hóa đơn và cho phép nhập đến hết sản phẩm đã chọn.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7. Nhân viên nhấn nút Thanh toán.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665">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a:solidFill>
                            <a:schemeClr val="bg1"/>
                          </a:solidFill>
                          <a:latin typeface="Times New Roman" panose="02020603050405020304" pitchFamily="18" charset="0"/>
                          <a:cs typeface="Times New Roman" panose="02020603050405020304" pitchFamily="18" charset="0"/>
                        </a:rPr>
                        <a:t>8. Hệ thống hiển thị thông báo lập hóa đơn thành công.</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gridSpan="2">
                  <a:txBody>
                    <a:bodyPr/>
                    <a:lstStyle/>
                    <a:p>
                      <a:pPr marL="0" indent="0" algn="l">
                        <a:buNone/>
                      </a:pPr>
                      <a:r>
                        <a:rPr lang="en-US" sz="1400" b="1">
                          <a:solidFill>
                            <a:schemeClr val="bg1"/>
                          </a:solidFill>
                          <a:latin typeface="Times New Roman" panose="02020603050405020304" pitchFamily="18" charset="0"/>
                          <a:cs typeface="Times New Roman" panose="02020603050405020304" pitchFamily="18" charset="0"/>
                        </a:rPr>
                        <a:t>Luồng sự kiện phụ:</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13360">
                <a:tc>
                  <a:txBody>
                    <a:bodyPr/>
                    <a:lstStyle/>
                    <a:p>
                      <a:pPr marL="0" indent="0" algn="l">
                        <a:buNone/>
                      </a:pPr>
                      <a:r>
                        <a:rPr lang="en-US" sz="1400" b="1">
                          <a:solidFill>
                            <a:schemeClr val="bg1"/>
                          </a:solidFill>
                          <a:latin typeface="Times New Roman" panose="02020603050405020304" pitchFamily="18" charset="0"/>
                          <a:cs typeface="Times New Roman" panose="02020603050405020304" pitchFamily="18" charset="0"/>
                        </a:rPr>
                        <a:t>Nhân viên</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b="1">
                          <a:solidFill>
                            <a:schemeClr val="bg1"/>
                          </a:solidFill>
                          <a:latin typeface="Times New Roman" panose="02020603050405020304" pitchFamily="18" charset="0"/>
                          <a:cs typeface="Times New Roman" panose="02020603050405020304" pitchFamily="18" charset="0"/>
                        </a:rPr>
                        <a:t>Hệ thống</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lstStyle/>
                    <a:p>
                      <a:pPr marL="0" indent="0" algn="l">
                        <a:buNone/>
                      </a:pPr>
                      <a:r>
                        <a:rPr lang="en-US" sz="1400" b="1">
                          <a:solidFill>
                            <a:schemeClr val="bg1"/>
                          </a:solidFill>
                          <a:latin typeface="Times New Roman" panose="02020603050405020304" pitchFamily="18" charset="0"/>
                          <a:cs typeface="Times New Roman" panose="02020603050405020304" pitchFamily="18" charset="0"/>
                        </a:rPr>
                        <a:t> </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sz="1400" dirty="0">
                          <a:solidFill>
                            <a:schemeClr val="bg1"/>
                          </a:solidFill>
                          <a:latin typeface="Times New Roman" panose="02020603050405020304" pitchFamily="18" charset="0"/>
                          <a:cs typeface="Times New Roman" panose="02020603050405020304" pitchFamily="18" charset="0"/>
                        </a:rPr>
                        <a:t>5.1 </a:t>
                      </a:r>
                      <a:r>
                        <a:rPr lang="en-US" sz="1400" dirty="0" err="1">
                          <a:solidFill>
                            <a:schemeClr val="bg1"/>
                          </a:solidFill>
                          <a:latin typeface="Times New Roman" panose="02020603050405020304" pitchFamily="18" charset="0"/>
                          <a:cs typeface="Times New Roman" panose="02020603050405020304" pitchFamily="18" charset="0"/>
                        </a:rPr>
                        <a:t>Hệ</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thống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hiển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thị</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thông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báo</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khách</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hàng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không</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tồn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tại</a:t>
                      </a:r>
                      <a:endParaRPr lang="en-US" sz="1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Text Box 99"/>
          <p:cNvSpPr txBox="1"/>
          <p:nvPr/>
        </p:nvSpPr>
        <p:spPr>
          <a:xfrm>
            <a:off x="1614488" y="4946015"/>
            <a:ext cx="5080000" cy="260350"/>
          </a:xfrm>
          <a:prstGeom prst="rect">
            <a:avLst/>
          </a:prstGeom>
          <a:noFill/>
          <a:ln w="9525">
            <a:noFill/>
          </a:ln>
        </p:spPr>
        <p:txBody>
          <a:bodyPr>
            <a:spAutoFit/>
          </a:bodyPr>
          <a:lstStyle/>
          <a:p>
            <a:pPr marL="0" indent="0"/>
            <a:r>
              <a:rPr lang="en-US" sz="1100">
                <a:latin typeface="Calibri" panose="020F0502020204030204" pitchFamily="34" charset="0"/>
                <a:cs typeface="Times New Roman" panose="02020603050405020304" pitchFamily="18" charset="0"/>
              </a:rPr>
              <a:t> </a:t>
            </a:r>
            <a:endParaRPr lang="en-US"/>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635" y="551180"/>
            <a:ext cx="2160905" cy="560705"/>
          </a:xfrm>
          <a:prstGeom prst="rect">
            <a:avLst/>
          </a:prstGeom>
        </p:spPr>
        <p:txBody>
          <a:bodyPr spcFirstLastPara="1" wrap="square" lIns="91425" tIns="91425" rIns="91425" bIns="91425" anchor="t" anchorCtr="0">
            <a:noAutofit/>
          </a:bodyPr>
          <a:lstStyle/>
          <a:p>
            <a:pPr marL="139700" indent="0" algn="l">
              <a:buNone/>
            </a:pPr>
            <a:r>
              <a:rPr lang="en-US" sz="2000" dirty="0" smtClean="0">
                <a:solidFill>
                  <a:schemeClr val="accent1"/>
                </a:solidFill>
                <a:effectLst>
                  <a:outerShdw blurRad="38100" dist="25400" dir="5400000" algn="ctr" rotWithShape="0">
                    <a:srgbClr val="6E747A">
                      <a:alpha val="43000"/>
                    </a:srgbClr>
                  </a:outerShdw>
                </a:effectLst>
                <a:sym typeface="+mn-ea"/>
              </a:rPr>
              <a:t>Sơ đồ Activity: Lập hóa đơn</a:t>
            </a:r>
            <a:endParaRPr lang="en-US" sz="2000" dirty="0" smtClean="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mn-ea"/>
            </a:endParaRP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4" name="Picture 14" descr="E:\Phat trien ung dung\tai lieu\Hinh anh\Active\act lap hoa d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61540" y="151130"/>
            <a:ext cx="6982460" cy="48552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120650" y="551180"/>
            <a:ext cx="2500630" cy="560705"/>
          </a:xfrm>
          <a:prstGeom prst="rect">
            <a:avLst/>
          </a:prstGeom>
        </p:spPr>
        <p:txBody>
          <a:bodyPr spcFirstLastPara="1" wrap="square" lIns="91425" tIns="91425" rIns="91425" bIns="91425" anchor="t" anchorCtr="0">
            <a:noAutofit/>
          </a:bodyPr>
          <a:lstStyle/>
          <a:p>
            <a:pPr marL="139700" indent="0" algn="l">
              <a:buNone/>
            </a:pPr>
            <a:r>
              <a:rPr lang="en-US" sz="2000" dirty="0" smtClean="0">
                <a:solidFill>
                  <a:schemeClr val="accent1"/>
                </a:solidFill>
                <a:effectLst>
                  <a:outerShdw blurRad="38100" dist="25400" dir="5400000" algn="ctr" rotWithShape="0">
                    <a:srgbClr val="6E747A">
                      <a:alpha val="43000"/>
                    </a:srgbClr>
                  </a:outerShdw>
                </a:effectLst>
                <a:sym typeface="+mn-ea"/>
              </a:rPr>
              <a:t>Sơ đồ Sequence: Lập hóa đơn</a:t>
            </a:r>
            <a:endParaRPr lang="en-US" sz="2000" dirty="0" smtClean="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mn-ea"/>
            </a:endParaRP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6" name="Picture 16" descr="E:\Phat trien ung dung\tai lieu\Hinh anh\Sequence\Sequence_lap hoa d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66950" y="-635"/>
            <a:ext cx="6877050" cy="51447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100330" y="551180"/>
            <a:ext cx="5033645" cy="560705"/>
          </a:xfrm>
          <a:prstGeom prst="rect">
            <a:avLst/>
          </a:prstGeom>
        </p:spPr>
        <p:txBody>
          <a:bodyPr spcFirstLastPara="1" wrap="square" lIns="91425" tIns="91425" rIns="91425" bIns="91425" anchor="t" anchorCtr="0">
            <a:noAutofit/>
          </a:bodyPr>
          <a:lstStyle/>
          <a:p>
            <a:pPr marL="139700" indent="0" algn="l">
              <a:buNone/>
            </a:pPr>
            <a:r>
              <a:rPr lang="en-US" sz="2000" dirty="0" err="1" smtClean="0">
                <a:solidFill>
                  <a:schemeClr val="accent1"/>
                </a:solidFill>
                <a:effectLst>
                  <a:outerShdw blurRad="38100" dist="25400" dir="5400000" algn="ctr" rotWithShape="0">
                    <a:srgbClr val="6E747A">
                      <a:alpha val="43000"/>
                    </a:srgbClr>
                  </a:outerShdw>
                </a:effectLst>
                <a:sym typeface="+mn-ea"/>
              </a:rPr>
              <a:t>Đặc</a:t>
            </a:r>
            <a:r>
              <a:rPr lang="en-US" sz="2000" dirty="0" smtClean="0">
                <a:solidFill>
                  <a:schemeClr val="accent1"/>
                </a:solidFill>
                <a:effectLst>
                  <a:outerShdw blurRad="38100" dist="25400" dir="5400000" algn="ctr" rotWithShape="0">
                    <a:srgbClr val="6E747A">
                      <a:alpha val="43000"/>
                    </a:srgbClr>
                  </a:outerShdw>
                </a:effectLst>
                <a:sym typeface="+mn-ea"/>
              </a:rPr>
              <a:t> </a:t>
            </a:r>
            <a:r>
              <a:rPr lang="en-US" sz="2000" dirty="0" err="1" smtClean="0">
                <a:solidFill>
                  <a:schemeClr val="accent1"/>
                </a:solidFill>
                <a:effectLst>
                  <a:outerShdw blurRad="38100" dist="25400" dir="5400000" algn="ctr" rotWithShape="0">
                    <a:srgbClr val="6E747A">
                      <a:alpha val="43000"/>
                    </a:srgbClr>
                  </a:outerShdw>
                </a:effectLst>
                <a:sym typeface="+mn-ea"/>
              </a:rPr>
              <a:t>tả</a:t>
            </a:r>
            <a:r>
              <a:rPr lang="en-US" sz="2000" dirty="0" smtClean="0">
                <a:solidFill>
                  <a:schemeClr val="accent1"/>
                </a:solidFill>
                <a:effectLst>
                  <a:outerShdw blurRad="38100" dist="25400" dir="5400000" algn="ctr" rotWithShape="0">
                    <a:srgbClr val="6E747A">
                      <a:alpha val="43000"/>
                    </a:srgbClr>
                  </a:outerShdw>
                </a:effectLst>
                <a:sym typeface="+mn-ea"/>
              </a:rPr>
              <a:t> </a:t>
            </a:r>
            <a:r>
              <a:rPr lang="en-US" sz="2000" dirty="0" err="1">
                <a:solidFill>
                  <a:schemeClr val="accent1"/>
                </a:solidFill>
                <a:effectLst>
                  <a:outerShdw blurRad="38100" dist="25400" dir="5400000" algn="ctr" rotWithShape="0">
                    <a:srgbClr val="6E747A">
                      <a:alpha val="43000"/>
                    </a:srgbClr>
                  </a:outerShdw>
                </a:effectLst>
                <a:sym typeface="+mn-ea"/>
              </a:rPr>
              <a:t>U</a:t>
            </a:r>
            <a:r>
              <a:rPr lang="en-US" sz="2000" dirty="0" err="1" smtClean="0">
                <a:solidFill>
                  <a:schemeClr val="accent1"/>
                </a:solidFill>
                <a:effectLst>
                  <a:outerShdw blurRad="38100" dist="25400" dir="5400000" algn="ctr" rotWithShape="0">
                    <a:srgbClr val="6E747A">
                      <a:alpha val="43000"/>
                    </a:srgbClr>
                  </a:outerShdw>
                </a:effectLst>
                <a:sym typeface="+mn-ea"/>
              </a:rPr>
              <a:t>secase</a:t>
            </a:r>
            <a:r>
              <a:rPr lang="en-US" sz="2000" dirty="0" smtClean="0">
                <a:solidFill>
                  <a:schemeClr val="accent1"/>
                </a:solidFill>
                <a:effectLst>
                  <a:outerShdw blurRad="38100" dist="25400" dir="5400000" algn="ctr" rotWithShape="0">
                    <a:srgbClr val="6E747A">
                      <a:alpha val="43000"/>
                    </a:srgbClr>
                  </a:outerShdw>
                </a:effectLst>
                <a:sym typeface="+mn-ea"/>
              </a:rPr>
              <a:t>: Lập phiếu nhập</a:t>
            </a:r>
            <a:endParaRPr lang="en-US" sz="2000" dirty="0" smtClean="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mn-ea"/>
            </a:endParaRP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Table 1"/>
          <p:cNvGraphicFramePr/>
          <p:nvPr>
            <p:extLst>
              <p:ext uri="{D42A27DB-BD31-4B8C-83A1-F6EECF244321}">
                <p14:modId xmlns:p14="http://schemas.microsoft.com/office/powerpoint/2010/main" val="1260936054"/>
              </p:ext>
            </p:extLst>
          </p:nvPr>
        </p:nvGraphicFramePr>
        <p:xfrm>
          <a:off x="675004" y="1368425"/>
          <a:ext cx="7978177" cy="3584575"/>
        </p:xfrm>
        <a:graphic>
          <a:graphicData uri="http://schemas.openxmlformats.org/drawingml/2006/table">
            <a:tbl>
              <a:tblPr firstRow="1" bandRow="1">
                <a:tableStyleId>{5940675A-B579-460E-94D1-54222C63F5DA}</a:tableStyleId>
              </a:tblPr>
              <a:tblGrid>
                <a:gridCol w="2533505"/>
                <a:gridCol w="5444672"/>
              </a:tblGrid>
              <a:tr h="658495">
                <a:tc gridSpan="2">
                  <a:txBody>
                    <a:bodyPr/>
                    <a:lstStyle/>
                    <a:p>
                      <a:pPr marL="0" indent="0">
                        <a:buNone/>
                      </a:pPr>
                      <a:r>
                        <a:rPr lang="en-US" sz="2400" b="1" dirty="0">
                          <a:solidFill>
                            <a:schemeClr val="bg1"/>
                          </a:solidFill>
                          <a:latin typeface="Times New Roman" panose="02020603050405020304" pitchFamily="18" charset="0"/>
                          <a:cs typeface="Times New Roman" panose="02020603050405020304" pitchFamily="18" charset="0"/>
                        </a:rPr>
                        <a:t>UC002_Lập </a:t>
                      </a:r>
                      <a:r>
                        <a:rPr lang="en-US" sz="2400" b="1" dirty="0" err="1">
                          <a:solidFill>
                            <a:schemeClr val="bg1"/>
                          </a:solidFill>
                          <a:latin typeface="Times New Roman" panose="02020603050405020304" pitchFamily="18" charset="0"/>
                          <a:cs typeface="Times New Roman" panose="02020603050405020304" pitchFamily="18" charset="0"/>
                        </a:rPr>
                        <a:t>phiếu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nhập</a:t>
                      </a:r>
                      <a:endPar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8610">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Mục đích</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Cho phép lập phiếu nhập thông tin sản phẩm </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7855">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Mô tả</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dirty="0" err="1">
                          <a:solidFill>
                            <a:schemeClr val="bg1"/>
                          </a:solidFill>
                          <a:latin typeface="Times New Roman" panose="02020603050405020304" pitchFamily="18" charset="0"/>
                          <a:cs typeface="Times New Roman" panose="02020603050405020304" pitchFamily="18" charset="0"/>
                        </a:rPr>
                        <a:t>Usecase</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phép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phiếu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thông</a:t>
                      </a:r>
                      <a:r>
                        <a:rPr lang="en-US" sz="2400" dirty="0">
                          <a:solidFill>
                            <a:schemeClr val="bg1"/>
                          </a:solidFill>
                          <a:latin typeface="Times New Roman" panose="02020603050405020304" pitchFamily="18" charset="0"/>
                          <a:cs typeface="Times New Roman" panose="02020603050405020304" pitchFamily="18" charset="0"/>
                        </a:rPr>
                        <a:t> tin </a:t>
                      </a:r>
                      <a:r>
                        <a:rPr lang="en-US" sz="2400" dirty="0" err="1">
                          <a:solidFill>
                            <a:schemeClr val="bg1"/>
                          </a:solidFill>
                          <a:latin typeface="Times New Roman" panose="02020603050405020304" pitchFamily="18" charset="0"/>
                          <a:cs typeface="Times New Roman" panose="02020603050405020304" pitchFamily="18" charset="0"/>
                        </a:rPr>
                        <a:t>sản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phẩm</a:t>
                      </a:r>
                      <a:r>
                        <a:rPr lang="en-US" sz="2400" dirty="0">
                          <a:solidFill>
                            <a:schemeClr val="bg1"/>
                          </a:solidFill>
                          <a:latin typeface="Times New Roman" panose="02020603050405020304" pitchFamily="18" charset="0"/>
                          <a:cs typeface="Times New Roman" panose="02020603050405020304" pitchFamily="18" charset="0"/>
                        </a:rPr>
                        <a:t> </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Tác nhân</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Nhân viên quản lý</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7220">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Điều kiện trước</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Người quản lý đăng nhập thành công,vào hệ thống, chọn mục quản lý sản phẩm</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Điều kiện sau</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dirty="0" err="1">
                          <a:solidFill>
                            <a:schemeClr val="bg1"/>
                          </a:solidFill>
                          <a:latin typeface="Times New Roman" panose="02020603050405020304" pitchFamily="18" charset="0"/>
                          <a:cs typeface="Times New Roman" panose="02020603050405020304" pitchFamily="18" charset="0"/>
                        </a:rPr>
                        <a:t>Người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quản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lý</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phiếu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công</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endParaRPr lang="en-US"/>
          </a:p>
        </p:txBody>
      </p:sp>
      <p:graphicFrame>
        <p:nvGraphicFramePr>
          <p:cNvPr id="5" name="Table 4"/>
          <p:cNvGraphicFramePr/>
          <p:nvPr/>
        </p:nvGraphicFramePr>
        <p:xfrm>
          <a:off x="617855" y="48260"/>
          <a:ext cx="7860665" cy="4667250"/>
        </p:xfrm>
        <a:graphic>
          <a:graphicData uri="http://schemas.openxmlformats.org/drawingml/2006/table">
            <a:tbl>
              <a:tblPr firstRow="1" bandRow="1">
                <a:tableStyleId>{5940675A-B579-460E-94D1-54222C63F5DA}</a:tableStyleId>
              </a:tblPr>
              <a:tblGrid>
                <a:gridCol w="4385945"/>
                <a:gridCol w="3474720"/>
              </a:tblGrid>
              <a:tr h="222250">
                <a:tc gridSpan="2">
                  <a:txBody>
                    <a:bodyPr/>
                    <a:lstStyle/>
                    <a:p>
                      <a:pPr marL="0" indent="0">
                        <a:buNone/>
                      </a:pPr>
                      <a:r>
                        <a:rPr lang="en-US" sz="1400" b="1">
                          <a:solidFill>
                            <a:schemeClr val="bg1"/>
                          </a:solidFill>
                          <a:latin typeface="Times New Roman" panose="02020603050405020304" pitchFamily="18" charset="0"/>
                          <a:cs typeface="Times New Roman" panose="02020603050405020304" pitchFamily="18" charset="0"/>
                        </a:rPr>
                        <a:t>Luồng sự kiện chính</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2250">
                <a:tc>
                  <a:txBody>
                    <a:bodyPr/>
                    <a:lstStyle/>
                    <a:p>
                      <a:pPr marL="0" indent="0" algn="ctr">
                        <a:buNone/>
                      </a:pPr>
                      <a:r>
                        <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Nhân viên quản lý</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sz="1400" b="1">
                          <a:solidFill>
                            <a:schemeClr val="bg1"/>
                          </a:solidFill>
                          <a:latin typeface="Times New Roman" panose="02020603050405020304" pitchFamily="18" charset="0"/>
                          <a:cs typeface="Times New Roman" panose="02020603050405020304" pitchFamily="18" charset="0"/>
                        </a:rPr>
                        <a:t>Hệ thống</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1. Hệ thống hiển thị giao diện quản lý sản phẩm</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225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2. Người quản lý chọn mục Lập phiếu nhập.</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3. Hệ thống hiển thị giao diện lập phiếu nhập.</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4. Người quản lý chọn sản phẩm danh sách sản phẩm hệ thống và nhập số lượng nhập.</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5. Người quản lý nhấn nút Thêm sản phẩm vào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6. Hệ thống hiển thị danh sách sản phẩm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225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7. Người quản lý nhấn nút Thanh toán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8. Hệ thống hiển thị thông báo nhập sản phẩm thành công.</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2250">
                <a:tc gridSpan="2">
                  <a:txBody>
                    <a:bodyPr/>
                    <a:lstStyle/>
                    <a:p>
                      <a:pPr marL="0" indent="0">
                        <a:buNone/>
                      </a:pPr>
                      <a:r>
                        <a:rPr lang="en-US" sz="1400" b="1">
                          <a:solidFill>
                            <a:schemeClr val="bg1"/>
                          </a:solidFill>
                          <a:latin typeface="Times New Roman" panose="02020603050405020304" pitchFamily="18" charset="0"/>
                          <a:cs typeface="Times New Roman" panose="02020603050405020304" pitchFamily="18" charset="0"/>
                        </a:rPr>
                        <a:t>Luồng sự kiện phụ</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2250">
                <a:tc>
                  <a:txBody>
                    <a:bodyPr/>
                    <a:lstStyle/>
                    <a:p>
                      <a:pPr marL="0" indent="0" algn="ctr">
                        <a:buNone/>
                      </a:pPr>
                      <a:r>
                        <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Nhân viên quản lý</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sz="1400" b="1">
                          <a:solidFill>
                            <a:schemeClr val="bg1"/>
                          </a:solidFill>
                          <a:latin typeface="Times New Roman" panose="02020603050405020304" pitchFamily="18" charset="0"/>
                          <a:cs typeface="Times New Roman" panose="02020603050405020304" pitchFamily="18" charset="0"/>
                        </a:rPr>
                        <a:t>Hệ thống</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225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4.1 Người quản lýnhấn nút Thêm sản phẩm từ tệp</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4500">
                <a:tc>
                  <a:txBody>
                    <a:bodyPr/>
                    <a:lstStyle/>
                    <a:p>
                      <a:pPr marL="0" indent="0">
                        <a:buNone/>
                      </a:pPr>
                      <a:r>
                        <a:rPr lang="en-US" sz="1400" b="1">
                          <a:solidFill>
                            <a:schemeClr val="bg1"/>
                          </a:solidFill>
                          <a:latin typeface="Times New Roman" panose="02020603050405020304" pitchFamily="18" charset="0"/>
                          <a:cs typeface="Times New Roman" panose="02020603050405020304" pitchFamily="18" charset="0"/>
                        </a:rPr>
                        <a:t> </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4.2 Hệ thống thêm sản phẩm từ tệp vào danh sách sản phẩm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Text Box 99"/>
          <p:cNvSpPr txBox="1"/>
          <p:nvPr/>
        </p:nvSpPr>
        <p:spPr>
          <a:xfrm>
            <a:off x="1614488" y="4803457"/>
            <a:ext cx="5080000" cy="291465"/>
          </a:xfrm>
          <a:prstGeom prst="rect">
            <a:avLst/>
          </a:prstGeom>
          <a:noFill/>
          <a:ln w="9525">
            <a:noFill/>
          </a:ln>
        </p:spPr>
        <p:txBody>
          <a:bodyPr>
            <a:spAutoFit/>
          </a:bodyPr>
          <a:lstStyle/>
          <a:p>
            <a:pPr marL="0" indent="0"/>
            <a:r>
              <a:rPr lang="en-US" sz="1300">
                <a:latin typeface="Times New Roman" panose="02020603050405020304" pitchFamily="18" charset="0"/>
                <a:cs typeface="Calibri" panose="020F0502020204030204" pitchFamily="34" charset="0"/>
              </a:rPr>
              <a:t> </a:t>
            </a:r>
            <a:endParaRPr lang="en-US"/>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128905" y="551180"/>
            <a:ext cx="2427605" cy="560705"/>
          </a:xfrm>
          <a:prstGeom prst="rect">
            <a:avLst/>
          </a:prstGeom>
        </p:spPr>
        <p:txBody>
          <a:bodyPr spcFirstLastPara="1" wrap="square" lIns="91425" tIns="91425" rIns="91425" bIns="91425" anchor="t" anchorCtr="0">
            <a:noAutofit/>
          </a:bodyPr>
          <a:lstStyle/>
          <a:p>
            <a:pPr marL="139700" indent="0" algn="l">
              <a:buNone/>
            </a:pPr>
            <a:r>
              <a:rPr lang="en-US" sz="2000" dirty="0" smtClean="0">
                <a:solidFill>
                  <a:schemeClr val="accent1"/>
                </a:solidFill>
                <a:effectLst>
                  <a:outerShdw blurRad="38100" dist="25400" dir="5400000" algn="ctr" rotWithShape="0">
                    <a:srgbClr val="6E747A">
                      <a:alpha val="43000"/>
                    </a:srgbClr>
                  </a:outerShdw>
                </a:effectLst>
                <a:sym typeface="+mn-ea"/>
              </a:rPr>
              <a:t>Sơ đồ Activity: Lập phiếu nhập</a:t>
            </a:r>
            <a:endParaRPr lang="en-US" sz="2000" dirty="0" smtClean="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mn-ea"/>
            </a:endParaRP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1" name="Picture 31" descr="E:\Phat trien ung dung\tai lieu\Hinh anh\Active\act lap phieu nh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98700" y="151130"/>
            <a:ext cx="6624955" cy="48253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120650" y="551180"/>
            <a:ext cx="2500630" cy="560705"/>
          </a:xfrm>
          <a:prstGeom prst="rect">
            <a:avLst/>
          </a:prstGeom>
        </p:spPr>
        <p:txBody>
          <a:bodyPr spcFirstLastPara="1" wrap="square" lIns="91425" tIns="91425" rIns="91425" bIns="91425" anchor="t" anchorCtr="0">
            <a:noAutofit/>
          </a:bodyPr>
          <a:lstStyle/>
          <a:p>
            <a:pPr marL="139700" indent="0" algn="l">
              <a:buNone/>
            </a:pPr>
            <a:r>
              <a:rPr lang="en-US" sz="2000" dirty="0" smtClean="0">
                <a:solidFill>
                  <a:schemeClr val="accent1"/>
                </a:solidFill>
                <a:effectLst>
                  <a:outerShdw blurRad="38100" dist="25400" dir="5400000" algn="ctr" rotWithShape="0">
                    <a:srgbClr val="6E747A">
                      <a:alpha val="43000"/>
                    </a:srgbClr>
                  </a:outerShdw>
                </a:effectLst>
                <a:sym typeface="+mn-ea"/>
              </a:rPr>
              <a:t>Sơ đồ Sequence: Lập phiếu nhập</a:t>
            </a:r>
            <a:endParaRPr lang="en-US" sz="2000" dirty="0" smtClean="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mn-ea"/>
            </a:endParaRP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28" name="Picture 128" descr="E:\Phat trien ung dung\tai lieu\Hinh anh\Sequence\Sequence_Lap phieu nh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56790" y="0"/>
            <a:ext cx="6822440" cy="51428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100330" y="551180"/>
            <a:ext cx="5033645" cy="560705"/>
          </a:xfrm>
          <a:prstGeom prst="rect">
            <a:avLst/>
          </a:prstGeom>
        </p:spPr>
        <p:txBody>
          <a:bodyPr spcFirstLastPara="1" wrap="square" lIns="91425" tIns="91425" rIns="91425" bIns="91425" anchor="t" anchorCtr="0">
            <a:noAutofit/>
          </a:bodyPr>
          <a:lstStyle/>
          <a:p>
            <a:pPr marL="139700" indent="0" algn="l">
              <a:buNone/>
            </a:pPr>
            <a:r>
              <a:rPr lang="en-US" sz="2000" dirty="0" err="1" smtClean="0">
                <a:solidFill>
                  <a:schemeClr val="accent1"/>
                </a:solidFill>
                <a:effectLst>
                  <a:outerShdw blurRad="38100" dist="25400" dir="5400000" algn="ctr" rotWithShape="0">
                    <a:srgbClr val="6E747A">
                      <a:alpha val="43000"/>
                    </a:srgbClr>
                  </a:outerShdw>
                </a:effectLst>
                <a:sym typeface="+mn-ea"/>
              </a:rPr>
              <a:t>Đặc</a:t>
            </a:r>
            <a:r>
              <a:rPr lang="en-US" sz="2000" dirty="0" smtClean="0">
                <a:solidFill>
                  <a:schemeClr val="accent1"/>
                </a:solidFill>
                <a:effectLst>
                  <a:outerShdw blurRad="38100" dist="25400" dir="5400000" algn="ctr" rotWithShape="0">
                    <a:srgbClr val="6E747A">
                      <a:alpha val="43000"/>
                    </a:srgbClr>
                  </a:outerShdw>
                </a:effectLst>
                <a:sym typeface="+mn-ea"/>
              </a:rPr>
              <a:t> </a:t>
            </a:r>
            <a:r>
              <a:rPr lang="en-US" sz="2000" dirty="0" err="1" smtClean="0">
                <a:solidFill>
                  <a:schemeClr val="accent1"/>
                </a:solidFill>
                <a:effectLst>
                  <a:outerShdw blurRad="38100" dist="25400" dir="5400000" algn="ctr" rotWithShape="0">
                    <a:srgbClr val="6E747A">
                      <a:alpha val="43000"/>
                    </a:srgbClr>
                  </a:outerShdw>
                </a:effectLst>
                <a:sym typeface="+mn-ea"/>
              </a:rPr>
              <a:t>tả</a:t>
            </a:r>
            <a:r>
              <a:rPr lang="en-US" sz="2000" dirty="0" smtClean="0">
                <a:solidFill>
                  <a:schemeClr val="accent1"/>
                </a:solidFill>
                <a:effectLst>
                  <a:outerShdw blurRad="38100" dist="25400" dir="5400000" algn="ctr" rotWithShape="0">
                    <a:srgbClr val="6E747A">
                      <a:alpha val="43000"/>
                    </a:srgbClr>
                  </a:outerShdw>
                </a:effectLst>
                <a:sym typeface="+mn-ea"/>
              </a:rPr>
              <a:t> </a:t>
            </a:r>
            <a:r>
              <a:rPr lang="en-US" sz="2000" dirty="0" err="1">
                <a:solidFill>
                  <a:schemeClr val="accent1"/>
                </a:solidFill>
                <a:effectLst>
                  <a:outerShdw blurRad="38100" dist="25400" dir="5400000" algn="ctr" rotWithShape="0">
                    <a:srgbClr val="6E747A">
                      <a:alpha val="43000"/>
                    </a:srgbClr>
                  </a:outerShdw>
                </a:effectLst>
                <a:sym typeface="+mn-ea"/>
              </a:rPr>
              <a:t>U</a:t>
            </a:r>
            <a:r>
              <a:rPr lang="en-US" sz="2000" dirty="0" err="1" smtClean="0">
                <a:solidFill>
                  <a:schemeClr val="accent1"/>
                </a:solidFill>
                <a:effectLst>
                  <a:outerShdw blurRad="38100" dist="25400" dir="5400000" algn="ctr" rotWithShape="0">
                    <a:srgbClr val="6E747A">
                      <a:alpha val="43000"/>
                    </a:srgbClr>
                  </a:outerShdw>
                </a:effectLst>
                <a:sym typeface="+mn-ea"/>
              </a:rPr>
              <a:t>secase</a:t>
            </a:r>
            <a:r>
              <a:rPr lang="en-US" sz="2000" dirty="0" smtClean="0">
                <a:solidFill>
                  <a:schemeClr val="accent1"/>
                </a:solidFill>
                <a:effectLst>
                  <a:outerShdw blurRad="38100" dist="25400" dir="5400000" algn="ctr" rotWithShape="0">
                    <a:srgbClr val="6E747A">
                      <a:alpha val="43000"/>
                    </a:srgbClr>
                  </a:outerShdw>
                </a:effectLst>
                <a:sym typeface="+mn-ea"/>
              </a:rPr>
              <a:t>: Thống kê hóa đơn nhân viên trong ngày  </a:t>
            </a:r>
            <a:endParaRPr lang="en-US" sz="2000" dirty="0" smtClean="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mn-ea"/>
            </a:endParaRP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 name="Table 2"/>
          <p:cNvGraphicFramePr/>
          <p:nvPr>
            <p:extLst>
              <p:ext uri="{D42A27DB-BD31-4B8C-83A1-F6EECF244321}">
                <p14:modId xmlns:p14="http://schemas.microsoft.com/office/powerpoint/2010/main" val="264625084"/>
              </p:ext>
            </p:extLst>
          </p:nvPr>
        </p:nvGraphicFramePr>
        <p:xfrm>
          <a:off x="732155" y="1336675"/>
          <a:ext cx="7786557" cy="3180715"/>
        </p:xfrm>
        <a:graphic>
          <a:graphicData uri="http://schemas.openxmlformats.org/drawingml/2006/table">
            <a:tbl>
              <a:tblPr firstRow="1" bandRow="1">
                <a:tableStyleId>{5940675A-B579-460E-94D1-54222C63F5DA}</a:tableStyleId>
              </a:tblPr>
              <a:tblGrid>
                <a:gridCol w="2441073"/>
                <a:gridCol w="5345484"/>
              </a:tblGrid>
              <a:tr h="620395">
                <a:tc gridSpan="2">
                  <a:txBody>
                    <a:bodyPr/>
                    <a:lstStyle/>
                    <a:p>
                      <a:pPr marL="0" indent="0">
                        <a:buNone/>
                      </a:pPr>
                      <a:r>
                        <a:rPr lang="en-US" sz="2400" b="1" dirty="0">
                          <a:solidFill>
                            <a:schemeClr val="bg1"/>
                          </a:solidFill>
                          <a:latin typeface="Times New Roman" panose="02020603050405020304" pitchFamily="18" charset="0"/>
                          <a:cs typeface="Times New Roman" panose="02020603050405020304" pitchFamily="18" charset="0"/>
                        </a:rPr>
                        <a:t>UC006_Xem </a:t>
                      </a:r>
                      <a:r>
                        <a:rPr lang="en-US" sz="2400" b="1" dirty="0" err="1">
                          <a:solidFill>
                            <a:schemeClr val="bg1"/>
                          </a:solidFill>
                          <a:latin typeface="Times New Roman" panose="02020603050405020304" pitchFamily="18" charset="0"/>
                          <a:cs typeface="Times New Roman" panose="02020603050405020304" pitchFamily="18" charset="0"/>
                        </a:rPr>
                        <a:t>thông</a:t>
                      </a:r>
                      <a:r>
                        <a:rPr lang="en-US" sz="2400" b="1" dirty="0">
                          <a:solidFill>
                            <a:schemeClr val="bg1"/>
                          </a:solidFill>
                          <a:latin typeface="Times New Roman" panose="02020603050405020304" pitchFamily="18" charset="0"/>
                          <a:cs typeface="Times New Roman" panose="02020603050405020304" pitchFamily="18" charset="0"/>
                        </a:rPr>
                        <a:t> tin </a:t>
                      </a:r>
                      <a:r>
                        <a:rPr lang="en-US" sz="2400" b="1" dirty="0" err="1">
                          <a:solidFill>
                            <a:schemeClr val="bg1"/>
                          </a:solidFill>
                          <a:latin typeface="Times New Roman" panose="02020603050405020304" pitchFamily="18" charset="0"/>
                          <a:cs typeface="Times New Roman" panose="02020603050405020304" pitchFamily="18" charset="0"/>
                        </a:rPr>
                        <a:t>hóa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đơn</a:t>
                      </a:r>
                      <a:endPar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90830">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Mục đích</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Cho phép xem thông tin hóa đơn </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195">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Mô tả</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Usecase cho phép xem thông tin hóa đơn </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Tác nhân</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Nhân viên bán hàng và nhân viên quản lý</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1025">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Điều kiện trước</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Nhân viên đăng nhập thành công vào hệ thống, chọn mục quản lý hóa đơn</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Điều kiện sau</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dirty="0" err="1">
                          <a:solidFill>
                            <a:schemeClr val="bg1"/>
                          </a:solidFill>
                          <a:latin typeface="Times New Roman" panose="02020603050405020304" pitchFamily="18" charset="0"/>
                          <a:cs typeface="Times New Roman" panose="02020603050405020304" pitchFamily="18" charset="0"/>
                        </a:rPr>
                        <a:t>Nhân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viên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xem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công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thông</a:t>
                      </a:r>
                      <a:r>
                        <a:rPr lang="en-US" sz="2400" dirty="0">
                          <a:solidFill>
                            <a:schemeClr val="bg1"/>
                          </a:solidFill>
                          <a:latin typeface="Times New Roman" panose="02020603050405020304" pitchFamily="18" charset="0"/>
                          <a:cs typeface="Times New Roman" panose="02020603050405020304" pitchFamily="18" charset="0"/>
                        </a:rPr>
                        <a:t> tin </a:t>
                      </a:r>
                      <a:r>
                        <a:rPr lang="en-US" sz="2400" dirty="0" err="1">
                          <a:solidFill>
                            <a:schemeClr val="bg1"/>
                          </a:solidFill>
                          <a:latin typeface="Times New Roman" panose="02020603050405020304" pitchFamily="18" charset="0"/>
                          <a:cs typeface="Times New Roman" panose="02020603050405020304" pitchFamily="18" charset="0"/>
                        </a:rPr>
                        <a:t>hóa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đơn</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aphicFrame>
        <p:nvGraphicFramePr>
          <p:cNvPr id="5" name="Table 4"/>
          <p:cNvGraphicFramePr/>
          <p:nvPr/>
        </p:nvGraphicFramePr>
        <p:xfrm>
          <a:off x="775335" y="617855"/>
          <a:ext cx="7713980" cy="3977640"/>
        </p:xfrm>
        <a:graphic>
          <a:graphicData uri="http://schemas.openxmlformats.org/drawingml/2006/table">
            <a:tbl>
              <a:tblPr firstRow="1" bandRow="1">
                <a:tableStyleId>{5940675A-B579-460E-94D1-54222C63F5DA}</a:tableStyleId>
              </a:tblPr>
              <a:tblGrid>
                <a:gridCol w="3728720"/>
                <a:gridCol w="3985260"/>
              </a:tblGrid>
              <a:tr h="220980">
                <a:tc gridSpan="2">
                  <a:txBody>
                    <a:bodyPr/>
                    <a:lstStyle/>
                    <a:p>
                      <a:pPr marL="0" indent="0">
                        <a:buNone/>
                      </a:pPr>
                      <a:r>
                        <a:rPr lang="en-US" sz="1400" b="1">
                          <a:solidFill>
                            <a:schemeClr val="bg1"/>
                          </a:solidFill>
                          <a:latin typeface="Times New Roman" panose="02020603050405020304" pitchFamily="18" charset="0"/>
                          <a:cs typeface="Times New Roman" panose="02020603050405020304" pitchFamily="18" charset="0"/>
                        </a:rPr>
                        <a:t>Luồng sự kiện chính</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980">
                <a:tc>
                  <a:txBody>
                    <a:bodyPr/>
                    <a:lstStyle/>
                    <a:p>
                      <a:pPr marL="0" indent="0" algn="ctr">
                        <a:buNone/>
                      </a:pPr>
                      <a:r>
                        <a:rPr lang="en-US" sz="1400" b="1">
                          <a:solidFill>
                            <a:schemeClr val="bg1"/>
                          </a:solidFill>
                          <a:latin typeface="Times New Roman" panose="02020603050405020304" pitchFamily="18" charset="0"/>
                          <a:cs typeface="Times New Roman" panose="02020603050405020304" pitchFamily="18" charset="0"/>
                        </a:rPr>
                        <a:t>Nhân viên</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sz="1400" b="1">
                          <a:solidFill>
                            <a:schemeClr val="bg1"/>
                          </a:solidFill>
                          <a:latin typeface="Times New Roman" panose="02020603050405020304" pitchFamily="18" charset="0"/>
                          <a:cs typeface="Times New Roman" panose="02020603050405020304" pitchFamily="18" charset="0"/>
                        </a:rPr>
                        <a:t>Hệ thống</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196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1. Hệ thống hiển thị giao diện quản lý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196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2. Nhân viên chọn mục thông tin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098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3. Hệ thống hiển thị danh sách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196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4. Nhân viên chọn loại tìm kiếm hóa đơn và nhập thông tin tìm kiếm.</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098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5. Nhân viên nhấn nút Tìm kiếm.</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196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6. Hệ thống kiểm tra tính hợp lệ của thông tin hóa đơn.</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196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 </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7. Hệ thống hiển thị danh sách hóa đơn cần tìm</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0980">
                <a:tc gridSpan="2">
                  <a:txBody>
                    <a:bodyPr/>
                    <a:lstStyle/>
                    <a:p>
                      <a:pPr marL="0" indent="0">
                        <a:buNone/>
                      </a:pPr>
                      <a:r>
                        <a:rPr lang="en-US" sz="1400" b="1">
                          <a:solidFill>
                            <a:schemeClr val="bg1"/>
                          </a:solidFill>
                          <a:latin typeface="Times New Roman" panose="02020603050405020304" pitchFamily="18" charset="0"/>
                          <a:cs typeface="Times New Roman" panose="02020603050405020304" pitchFamily="18" charset="0"/>
                        </a:rPr>
                        <a:t>Luồng sự kiện phụ</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980">
                <a:tc>
                  <a:txBody>
                    <a:bodyPr/>
                    <a:lstStyle/>
                    <a:p>
                      <a:pPr marL="0" indent="0" algn="ctr">
                        <a:buNone/>
                      </a:pPr>
                      <a:r>
                        <a:rPr lang="en-US" sz="1400" b="1">
                          <a:solidFill>
                            <a:schemeClr val="bg1"/>
                          </a:solidFill>
                          <a:latin typeface="Times New Roman" panose="02020603050405020304" pitchFamily="18" charset="0"/>
                          <a:cs typeface="Times New Roman" panose="02020603050405020304" pitchFamily="18" charset="0"/>
                        </a:rPr>
                        <a:t>Nhân viên</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sz="1400" b="1">
                          <a:solidFill>
                            <a:schemeClr val="bg1"/>
                          </a:solidFill>
                          <a:latin typeface="Times New Roman" panose="02020603050405020304" pitchFamily="18" charset="0"/>
                          <a:cs typeface="Times New Roman" panose="02020603050405020304" pitchFamily="18" charset="0"/>
                        </a:rPr>
                        <a:t>Hệ thống</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0980">
                <a:tc>
                  <a:txBody>
                    <a:bodyPr/>
                    <a:lstStyle/>
                    <a:p>
                      <a:pPr marL="0" indent="0">
                        <a:buNone/>
                      </a:pPr>
                      <a:r>
                        <a:rPr lang="en-US" sz="1400" b="1">
                          <a:solidFill>
                            <a:schemeClr val="bg1"/>
                          </a:solidFill>
                          <a:latin typeface="Times New Roman" panose="02020603050405020304" pitchFamily="18" charset="0"/>
                          <a:cs typeface="Times New Roman" panose="02020603050405020304" pitchFamily="18" charset="0"/>
                        </a:rPr>
                        <a:t> </a:t>
                      </a:r>
                      <a:endParaRPr lang="en-US" sz="1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6.1 Hệ thống danh sách rỗng</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0980">
                <a:tc>
                  <a:txBody>
                    <a:bodyPr/>
                    <a:lstStyle/>
                    <a:p>
                      <a:pPr marL="0" indent="0">
                        <a:buNone/>
                      </a:pPr>
                      <a:r>
                        <a:rPr lang="en-US" sz="1400">
                          <a:solidFill>
                            <a:schemeClr val="bg1"/>
                          </a:solidFill>
                          <a:latin typeface="Times New Roman" panose="02020603050405020304" pitchFamily="18" charset="0"/>
                          <a:cs typeface="Times New Roman" panose="02020603050405020304" pitchFamily="18" charset="0"/>
                        </a:rPr>
                        <a:t>6.2 Quay lại bước 4</a:t>
                      </a: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endParaRPr lang="en-US" sz="1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128905" y="551180"/>
            <a:ext cx="2427605" cy="560705"/>
          </a:xfrm>
          <a:prstGeom prst="rect">
            <a:avLst/>
          </a:prstGeom>
        </p:spPr>
        <p:txBody>
          <a:bodyPr spcFirstLastPara="1" wrap="square" lIns="91425" tIns="91425" rIns="91425" bIns="91425" anchor="t" anchorCtr="0">
            <a:noAutofit/>
          </a:bodyPr>
          <a:lstStyle/>
          <a:p>
            <a:pPr marL="139700" indent="0" algn="l">
              <a:buNone/>
            </a:pPr>
            <a:r>
              <a:rPr lang="en-US" sz="2000" dirty="0" smtClean="0">
                <a:solidFill>
                  <a:schemeClr val="accent1"/>
                </a:solidFill>
                <a:effectLst>
                  <a:outerShdw blurRad="38100" dist="25400" dir="5400000" algn="ctr" rotWithShape="0">
                    <a:srgbClr val="6E747A">
                      <a:alpha val="43000"/>
                    </a:srgbClr>
                  </a:outerShdw>
                </a:effectLst>
                <a:sym typeface="+mn-ea"/>
              </a:rPr>
              <a:t>Sơ đồ Activity: Thông kê hóa đơn của  nhân viên trong ngày</a:t>
            </a:r>
            <a:endParaRPr lang="en-US" sz="2000" dirty="0" smtClean="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mn-ea"/>
            </a:endParaRP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9" name="Picture 29" descr="E:\Phat trien ung dung\tai lieu\Hinh anh\Active\act xem thong tin hoa d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23135" y="214630"/>
            <a:ext cx="6828155" cy="47059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3318" y="683189"/>
            <a:ext cx="5978288" cy="806116"/>
            <a:chOff x="5484141" y="1775144"/>
            <a:chExt cx="6106825" cy="825239"/>
          </a:xfrm>
        </p:grpSpPr>
        <p:grpSp>
          <p:nvGrpSpPr>
            <p:cNvPr id="2" name="Group 1"/>
            <p:cNvGrpSpPr/>
            <p:nvPr/>
          </p:nvGrpSpPr>
          <p:grpSpPr>
            <a:xfrm>
              <a:off x="7083274" y="1790533"/>
              <a:ext cx="4507692" cy="809850"/>
              <a:chOff x="6328871" y="1411926"/>
              <a:chExt cx="4507692" cy="809850"/>
            </a:xfrm>
          </p:grpSpPr>
          <p:sp>
            <p:nvSpPr>
              <p:cNvPr id="5" name="TextBox 6"/>
              <p:cNvSpPr txBox="1"/>
              <p:nvPr/>
            </p:nvSpPr>
            <p:spPr>
              <a:xfrm>
                <a:off x="6328871" y="1750480"/>
                <a:ext cx="4507692" cy="471296"/>
              </a:xfrm>
              <a:prstGeom prst="rect">
                <a:avLst/>
              </a:prstGeom>
              <a:noFill/>
            </p:spPr>
            <p:txBody>
              <a:bodyPr wrap="square" rtlCol="0">
                <a:spAutoFit/>
              </a:bodyPr>
              <a:lstStyle/>
              <a:p>
                <a:endParaRPr lang="en-US" altLang="ko-KR" sz="2400" dirty="0">
                  <a:solidFill>
                    <a:schemeClr val="bg1"/>
                  </a:solidFill>
                  <a:cs typeface="Arial" panose="020B0604020202020204" pitchFamily="34" charset="0"/>
                </a:endParaRPr>
              </a:p>
            </p:txBody>
          </p:sp>
          <p:sp>
            <p:nvSpPr>
              <p:cNvPr id="8" name="TextBox 7"/>
              <p:cNvSpPr txBox="1"/>
              <p:nvPr/>
            </p:nvSpPr>
            <p:spPr>
              <a:xfrm>
                <a:off x="6328871" y="1411926"/>
                <a:ext cx="4507692" cy="471296"/>
              </a:xfrm>
              <a:prstGeom prst="rect">
                <a:avLst/>
              </a:prstGeom>
              <a:noFill/>
            </p:spPr>
            <p:txBody>
              <a:bodyPr wrap="square" lIns="108000" rIns="108000" rtlCol="0">
                <a:spAutoFit/>
              </a:bodyPr>
              <a:lstStyle/>
              <a:p>
                <a:r>
                  <a:rPr lang="en-US" altLang="ko-KR" sz="2400" b="1" dirty="0" err="1" smtClean="0">
                    <a:solidFill>
                      <a:schemeClr val="bg1"/>
                    </a:solidFill>
                    <a:cs typeface="Arial" panose="020B0604020202020204" pitchFamily="34" charset="0"/>
                  </a:rPr>
                  <a:t>Giới</a:t>
                </a:r>
                <a:r>
                  <a:rPr lang="en-US" altLang="ko-KR" sz="2400" b="1" dirty="0" smtClean="0">
                    <a:solidFill>
                      <a:schemeClr val="bg1"/>
                    </a:solidFill>
                    <a:cs typeface="Arial" panose="020B0604020202020204" pitchFamily="34" charset="0"/>
                  </a:rPr>
                  <a:t> </a:t>
                </a:r>
                <a:r>
                  <a:rPr lang="en-US" altLang="ko-KR" sz="2400" b="1" dirty="0" err="1" smtClean="0">
                    <a:solidFill>
                      <a:schemeClr val="bg1"/>
                    </a:solidFill>
                    <a:cs typeface="Arial" panose="020B0604020202020204" pitchFamily="34" charset="0"/>
                  </a:rPr>
                  <a:t>Thiệu</a:t>
                </a:r>
                <a:endParaRPr lang="ko-KR" altLang="en-US" sz="2400" b="1" dirty="0">
                  <a:solidFill>
                    <a:schemeClr val="bg1"/>
                  </a:solidFill>
                  <a:cs typeface="Arial" panose="020B0604020202020204" pitchFamily="34" charset="0"/>
                </a:endParaRPr>
              </a:p>
            </p:txBody>
          </p:sp>
        </p:grpSp>
        <p:sp>
          <p:nvSpPr>
            <p:cNvPr id="6" name="TextBox 4"/>
            <p:cNvSpPr txBox="1"/>
            <p:nvPr/>
          </p:nvSpPr>
          <p:spPr>
            <a:xfrm>
              <a:off x="5484141" y="1775144"/>
              <a:ext cx="958096" cy="471296"/>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01</a:t>
              </a:r>
            </a:p>
          </p:txBody>
        </p:sp>
        <p:sp>
          <p:nvSpPr>
            <p:cNvPr id="9" name="Half Frame 8"/>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28" name="Group 27"/>
          <p:cNvGrpSpPr/>
          <p:nvPr/>
        </p:nvGrpSpPr>
        <p:grpSpPr>
          <a:xfrm>
            <a:off x="73318" y="2122734"/>
            <a:ext cx="5342890" cy="717420"/>
            <a:chOff x="5484141" y="1775144"/>
            <a:chExt cx="5457766" cy="734439"/>
          </a:xfrm>
        </p:grpSpPr>
        <p:sp>
          <p:nvSpPr>
            <p:cNvPr id="31" name="TextBox 7"/>
            <p:cNvSpPr txBox="1"/>
            <p:nvPr/>
          </p:nvSpPr>
          <p:spPr>
            <a:xfrm>
              <a:off x="6966962" y="1790746"/>
              <a:ext cx="3974945" cy="471296"/>
            </a:xfrm>
            <a:prstGeom prst="rect">
              <a:avLst/>
            </a:prstGeom>
            <a:noFill/>
          </p:spPr>
          <p:txBody>
            <a:bodyPr wrap="square" lIns="108000" rIns="108000" rtlCol="0">
              <a:spAutoFit/>
            </a:bodyPr>
            <a:lstStyle/>
            <a:p>
              <a:r>
                <a:rPr lang="en-US" altLang="ko-KR" sz="2400" b="1" dirty="0">
                  <a:solidFill>
                    <a:schemeClr val="bg1"/>
                  </a:solidFill>
                  <a:cs typeface="Arial" panose="020B0604020202020204" pitchFamily="34" charset="0"/>
                </a:rPr>
                <a:t>Yêu Cầu Ứng Dụng</a:t>
              </a:r>
            </a:p>
          </p:txBody>
        </p:sp>
        <p:sp>
          <p:nvSpPr>
            <p:cNvPr id="32" name="TextBox 4"/>
            <p:cNvSpPr txBox="1"/>
            <p:nvPr/>
          </p:nvSpPr>
          <p:spPr>
            <a:xfrm>
              <a:off x="5484141" y="1775144"/>
              <a:ext cx="958096" cy="471296"/>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02</a:t>
              </a:r>
            </a:p>
          </p:txBody>
        </p:sp>
        <p:sp>
          <p:nvSpPr>
            <p:cNvPr id="33" name="Half Frame 32"/>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34" name="Group 33"/>
          <p:cNvGrpSpPr/>
          <p:nvPr/>
        </p:nvGrpSpPr>
        <p:grpSpPr>
          <a:xfrm>
            <a:off x="73318" y="3562914"/>
            <a:ext cx="5978288" cy="806116"/>
            <a:chOff x="5484141" y="1775144"/>
            <a:chExt cx="6106825" cy="825239"/>
          </a:xfrm>
        </p:grpSpPr>
        <p:grpSp>
          <p:nvGrpSpPr>
            <p:cNvPr id="35" name="Group 34"/>
            <p:cNvGrpSpPr/>
            <p:nvPr/>
          </p:nvGrpSpPr>
          <p:grpSpPr>
            <a:xfrm>
              <a:off x="7083274" y="1790533"/>
              <a:ext cx="4507692" cy="809850"/>
              <a:chOff x="6328871" y="1411926"/>
              <a:chExt cx="4507692" cy="809850"/>
            </a:xfrm>
          </p:grpSpPr>
          <p:sp>
            <p:nvSpPr>
              <p:cNvPr id="36" name="TextBox 6"/>
              <p:cNvSpPr txBox="1"/>
              <p:nvPr/>
            </p:nvSpPr>
            <p:spPr>
              <a:xfrm>
                <a:off x="6328871" y="1750480"/>
                <a:ext cx="4507692" cy="471296"/>
              </a:xfrm>
              <a:prstGeom prst="rect">
                <a:avLst/>
              </a:prstGeom>
              <a:noFill/>
            </p:spPr>
            <p:txBody>
              <a:bodyPr wrap="square" rtlCol="0">
                <a:spAutoFit/>
              </a:bodyPr>
              <a:lstStyle/>
              <a:p>
                <a:endParaRPr lang="en-US" altLang="ko-KR" sz="2400" dirty="0">
                  <a:solidFill>
                    <a:schemeClr val="bg1"/>
                  </a:solidFill>
                  <a:cs typeface="Arial" panose="020B0604020202020204" pitchFamily="34" charset="0"/>
                </a:endParaRPr>
              </a:p>
            </p:txBody>
          </p:sp>
          <p:sp>
            <p:nvSpPr>
              <p:cNvPr id="37" name="TextBox 7"/>
              <p:cNvSpPr txBox="1"/>
              <p:nvPr/>
            </p:nvSpPr>
            <p:spPr>
              <a:xfrm>
                <a:off x="6328871" y="1411926"/>
                <a:ext cx="4507692" cy="471296"/>
              </a:xfrm>
              <a:prstGeom prst="rect">
                <a:avLst/>
              </a:prstGeom>
              <a:noFill/>
            </p:spPr>
            <p:txBody>
              <a:bodyPr wrap="square" lIns="108000" rIns="108000" rtlCol="0">
                <a:spAutoFit/>
              </a:bodyPr>
              <a:lstStyle/>
              <a:p>
                <a:r>
                  <a:rPr lang="en-US" altLang="ko-KR" sz="2400" b="1" dirty="0" err="1" smtClean="0">
                    <a:solidFill>
                      <a:schemeClr val="bg1"/>
                    </a:solidFill>
                    <a:cs typeface="Arial" panose="020B0604020202020204" pitchFamily="34" charset="0"/>
                  </a:rPr>
                  <a:t>Phân Tích</a:t>
                </a:r>
              </a:p>
            </p:txBody>
          </p:sp>
        </p:grpSp>
        <p:sp>
          <p:nvSpPr>
            <p:cNvPr id="38" name="TextBox 4"/>
            <p:cNvSpPr txBox="1"/>
            <p:nvPr/>
          </p:nvSpPr>
          <p:spPr>
            <a:xfrm>
              <a:off x="5484141" y="1775144"/>
              <a:ext cx="958096" cy="471296"/>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03</a:t>
              </a:r>
            </a:p>
          </p:txBody>
        </p:sp>
        <p:sp>
          <p:nvSpPr>
            <p:cNvPr id="39" name="Half Frame 38"/>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40" name="Group 39"/>
          <p:cNvGrpSpPr/>
          <p:nvPr/>
        </p:nvGrpSpPr>
        <p:grpSpPr>
          <a:xfrm>
            <a:off x="4648493" y="686364"/>
            <a:ext cx="5978288" cy="806116"/>
            <a:chOff x="5484141" y="1775144"/>
            <a:chExt cx="6106825" cy="825239"/>
          </a:xfrm>
        </p:grpSpPr>
        <p:grpSp>
          <p:nvGrpSpPr>
            <p:cNvPr id="41" name="Group 40"/>
            <p:cNvGrpSpPr/>
            <p:nvPr/>
          </p:nvGrpSpPr>
          <p:grpSpPr>
            <a:xfrm>
              <a:off x="7083274" y="1790533"/>
              <a:ext cx="4507692" cy="809850"/>
              <a:chOff x="6328871" y="1411926"/>
              <a:chExt cx="4507692" cy="809850"/>
            </a:xfrm>
          </p:grpSpPr>
          <p:sp>
            <p:nvSpPr>
              <p:cNvPr id="42" name="TextBox 6"/>
              <p:cNvSpPr txBox="1"/>
              <p:nvPr/>
            </p:nvSpPr>
            <p:spPr>
              <a:xfrm>
                <a:off x="6328871" y="1750480"/>
                <a:ext cx="4507692" cy="471296"/>
              </a:xfrm>
              <a:prstGeom prst="rect">
                <a:avLst/>
              </a:prstGeom>
              <a:noFill/>
            </p:spPr>
            <p:txBody>
              <a:bodyPr wrap="square" rtlCol="0">
                <a:spAutoFit/>
              </a:bodyPr>
              <a:lstStyle/>
              <a:p>
                <a:endParaRPr lang="en-US" altLang="ko-KR" sz="2400" dirty="0">
                  <a:solidFill>
                    <a:schemeClr val="bg1"/>
                  </a:solidFill>
                  <a:cs typeface="Arial" panose="020B0604020202020204" pitchFamily="34" charset="0"/>
                </a:endParaRPr>
              </a:p>
            </p:txBody>
          </p:sp>
          <p:sp>
            <p:nvSpPr>
              <p:cNvPr id="43" name="TextBox 7"/>
              <p:cNvSpPr txBox="1"/>
              <p:nvPr/>
            </p:nvSpPr>
            <p:spPr>
              <a:xfrm>
                <a:off x="6328871" y="1411926"/>
                <a:ext cx="4507692" cy="471296"/>
              </a:xfrm>
              <a:prstGeom prst="rect">
                <a:avLst/>
              </a:prstGeom>
              <a:noFill/>
            </p:spPr>
            <p:txBody>
              <a:bodyPr wrap="square" lIns="108000" rIns="108000" rtlCol="0">
                <a:spAutoFit/>
              </a:bodyPr>
              <a:lstStyle/>
              <a:p>
                <a:r>
                  <a:rPr lang="en-US" altLang="ko-KR" sz="2400" b="1" dirty="0" err="1" smtClean="0">
                    <a:solidFill>
                      <a:schemeClr val="bg1"/>
                    </a:solidFill>
                    <a:cs typeface="Arial" panose="020B0604020202020204" pitchFamily="34" charset="0"/>
                  </a:rPr>
                  <a:t>Thiết Kế</a:t>
                </a:r>
              </a:p>
            </p:txBody>
          </p:sp>
        </p:grpSp>
        <p:sp>
          <p:nvSpPr>
            <p:cNvPr id="44" name="TextBox 4"/>
            <p:cNvSpPr txBox="1"/>
            <p:nvPr/>
          </p:nvSpPr>
          <p:spPr>
            <a:xfrm>
              <a:off x="5484141" y="1775144"/>
              <a:ext cx="958096" cy="471296"/>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04</a:t>
              </a:r>
            </a:p>
          </p:txBody>
        </p:sp>
        <p:sp>
          <p:nvSpPr>
            <p:cNvPr id="45" name="Half Frame 44"/>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52" name="Group 51"/>
          <p:cNvGrpSpPr/>
          <p:nvPr/>
        </p:nvGrpSpPr>
        <p:grpSpPr>
          <a:xfrm>
            <a:off x="4648493" y="2034469"/>
            <a:ext cx="5978288" cy="806116"/>
            <a:chOff x="5484141" y="1775144"/>
            <a:chExt cx="6106825" cy="825239"/>
          </a:xfrm>
        </p:grpSpPr>
        <p:grpSp>
          <p:nvGrpSpPr>
            <p:cNvPr id="53" name="Group 52"/>
            <p:cNvGrpSpPr/>
            <p:nvPr/>
          </p:nvGrpSpPr>
          <p:grpSpPr>
            <a:xfrm>
              <a:off x="7083274" y="1790533"/>
              <a:ext cx="4507692" cy="809850"/>
              <a:chOff x="6328871" y="1411926"/>
              <a:chExt cx="4507692" cy="809850"/>
            </a:xfrm>
          </p:grpSpPr>
          <p:sp>
            <p:nvSpPr>
              <p:cNvPr id="54" name="TextBox 6"/>
              <p:cNvSpPr txBox="1"/>
              <p:nvPr/>
            </p:nvSpPr>
            <p:spPr>
              <a:xfrm>
                <a:off x="6328871" y="1750480"/>
                <a:ext cx="4507692" cy="471296"/>
              </a:xfrm>
              <a:prstGeom prst="rect">
                <a:avLst/>
              </a:prstGeom>
              <a:noFill/>
            </p:spPr>
            <p:txBody>
              <a:bodyPr wrap="square" rtlCol="0">
                <a:spAutoFit/>
              </a:bodyPr>
              <a:lstStyle/>
              <a:p>
                <a:endParaRPr lang="en-US" altLang="ko-KR" sz="2400" dirty="0">
                  <a:solidFill>
                    <a:schemeClr val="bg1"/>
                  </a:solidFill>
                  <a:cs typeface="Arial" panose="020B0604020202020204" pitchFamily="34" charset="0"/>
                </a:endParaRPr>
              </a:p>
            </p:txBody>
          </p:sp>
          <p:sp>
            <p:nvSpPr>
              <p:cNvPr id="55" name="TextBox 7"/>
              <p:cNvSpPr txBox="1"/>
              <p:nvPr/>
            </p:nvSpPr>
            <p:spPr>
              <a:xfrm>
                <a:off x="6328871" y="1411926"/>
                <a:ext cx="4507692" cy="471296"/>
              </a:xfrm>
              <a:prstGeom prst="rect">
                <a:avLst/>
              </a:prstGeom>
              <a:noFill/>
            </p:spPr>
            <p:txBody>
              <a:bodyPr wrap="square" lIns="108000" rIns="108000" rtlCol="0">
                <a:spAutoFit/>
              </a:bodyPr>
              <a:lstStyle/>
              <a:p>
                <a:r>
                  <a:rPr lang="en-US" altLang="ko-KR" sz="2400" b="1" dirty="0" err="1" smtClean="0">
                    <a:solidFill>
                      <a:schemeClr val="bg1"/>
                    </a:solidFill>
                    <a:cs typeface="Arial" panose="020B0604020202020204" pitchFamily="34" charset="0"/>
                  </a:rPr>
                  <a:t>Hiện thực _Demo</a:t>
                </a:r>
              </a:p>
            </p:txBody>
          </p:sp>
        </p:grpSp>
        <p:sp>
          <p:nvSpPr>
            <p:cNvPr id="56" name="TextBox 4"/>
            <p:cNvSpPr txBox="1"/>
            <p:nvPr/>
          </p:nvSpPr>
          <p:spPr>
            <a:xfrm>
              <a:off x="5484141" y="1775144"/>
              <a:ext cx="958096" cy="471296"/>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05</a:t>
              </a:r>
            </a:p>
          </p:txBody>
        </p:sp>
        <p:sp>
          <p:nvSpPr>
            <p:cNvPr id="57" name="Half Frame 56"/>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4" name="Group 3"/>
          <p:cNvGrpSpPr/>
          <p:nvPr/>
        </p:nvGrpSpPr>
        <p:grpSpPr>
          <a:xfrm>
            <a:off x="4648493" y="3540689"/>
            <a:ext cx="5978288" cy="806116"/>
            <a:chOff x="5484141" y="1775144"/>
            <a:chExt cx="6106825" cy="825239"/>
          </a:xfrm>
        </p:grpSpPr>
        <p:grpSp>
          <p:nvGrpSpPr>
            <p:cNvPr id="7" name="Group 6"/>
            <p:cNvGrpSpPr/>
            <p:nvPr/>
          </p:nvGrpSpPr>
          <p:grpSpPr>
            <a:xfrm>
              <a:off x="7083274" y="1790533"/>
              <a:ext cx="4507692" cy="809850"/>
              <a:chOff x="6328871" y="1411926"/>
              <a:chExt cx="4507692" cy="809850"/>
            </a:xfrm>
          </p:grpSpPr>
          <p:sp>
            <p:nvSpPr>
              <p:cNvPr id="10" name="TextBox 6"/>
              <p:cNvSpPr txBox="1"/>
              <p:nvPr/>
            </p:nvSpPr>
            <p:spPr>
              <a:xfrm>
                <a:off x="6328871" y="1750480"/>
                <a:ext cx="4507692" cy="471296"/>
              </a:xfrm>
              <a:prstGeom prst="rect">
                <a:avLst/>
              </a:prstGeom>
              <a:noFill/>
            </p:spPr>
            <p:txBody>
              <a:bodyPr wrap="square" rtlCol="0">
                <a:spAutoFit/>
              </a:bodyPr>
              <a:lstStyle/>
              <a:p>
                <a:endParaRPr lang="en-US" altLang="ko-KR" sz="2400" dirty="0">
                  <a:solidFill>
                    <a:schemeClr val="bg1"/>
                  </a:solidFill>
                  <a:cs typeface="Arial" panose="020B0604020202020204" pitchFamily="34" charset="0"/>
                </a:endParaRPr>
              </a:p>
            </p:txBody>
          </p:sp>
          <p:sp>
            <p:nvSpPr>
              <p:cNvPr id="11" name="TextBox 7"/>
              <p:cNvSpPr txBox="1"/>
              <p:nvPr/>
            </p:nvSpPr>
            <p:spPr>
              <a:xfrm>
                <a:off x="6328871" y="1411926"/>
                <a:ext cx="4507692" cy="471296"/>
              </a:xfrm>
              <a:prstGeom prst="rect">
                <a:avLst/>
              </a:prstGeom>
              <a:noFill/>
            </p:spPr>
            <p:txBody>
              <a:bodyPr wrap="square" lIns="108000" rIns="108000" rtlCol="0">
                <a:spAutoFit/>
              </a:bodyPr>
              <a:lstStyle/>
              <a:p>
                <a:r>
                  <a:rPr lang="en-US" altLang="ko-KR" sz="2400" b="1" dirty="0" err="1" smtClean="0">
                    <a:solidFill>
                      <a:schemeClr val="bg1"/>
                    </a:solidFill>
                    <a:cs typeface="Arial" panose="020B0604020202020204" pitchFamily="34" charset="0"/>
                  </a:rPr>
                  <a:t>Hạn Chế</a:t>
                </a:r>
              </a:p>
            </p:txBody>
          </p:sp>
        </p:grpSp>
        <p:sp>
          <p:nvSpPr>
            <p:cNvPr id="12" name="TextBox 4"/>
            <p:cNvSpPr txBox="1"/>
            <p:nvPr/>
          </p:nvSpPr>
          <p:spPr>
            <a:xfrm>
              <a:off x="5484141" y="1775144"/>
              <a:ext cx="958096" cy="471296"/>
            </a:xfrm>
            <a:prstGeom prst="rect">
              <a:avLst/>
            </a:prstGeom>
            <a:noFill/>
          </p:spPr>
          <p:txBody>
            <a:bodyPr wrap="square" lIns="108000" rIns="108000" rtlCol="0">
              <a:spAutoFit/>
            </a:bodyPr>
            <a:lstStyle/>
            <a:p>
              <a:pPr algn="ctr"/>
              <a:r>
                <a:rPr lang="en-US" altLang="ko-KR" sz="2400" b="1" dirty="0">
                  <a:solidFill>
                    <a:schemeClr val="bg1"/>
                  </a:solidFill>
                  <a:cs typeface="Arial" panose="020B0604020202020204" pitchFamily="34" charset="0"/>
                </a:rPr>
                <a:t>06</a:t>
              </a:r>
            </a:p>
          </p:txBody>
        </p:sp>
        <p:sp>
          <p:nvSpPr>
            <p:cNvPr id="13" name="Half Frame 12"/>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128905" y="551180"/>
            <a:ext cx="2427605" cy="560705"/>
          </a:xfrm>
          <a:prstGeom prst="rect">
            <a:avLst/>
          </a:prstGeom>
        </p:spPr>
        <p:txBody>
          <a:bodyPr spcFirstLastPara="1" wrap="square" lIns="91425" tIns="91425" rIns="91425" bIns="91425" anchor="t" anchorCtr="0">
            <a:noAutofit/>
          </a:bodyPr>
          <a:lstStyle/>
          <a:p>
            <a:pPr marL="139700" indent="0" algn="l">
              <a:buNone/>
            </a:pPr>
            <a:r>
              <a:rPr lang="en-US" sz="2000" dirty="0" smtClean="0">
                <a:solidFill>
                  <a:schemeClr val="accent1"/>
                </a:solidFill>
                <a:effectLst>
                  <a:outerShdw blurRad="38100" dist="25400" dir="5400000" algn="ctr" rotWithShape="0">
                    <a:srgbClr val="6E747A">
                      <a:alpha val="43000"/>
                    </a:srgbClr>
                  </a:outerShdw>
                </a:effectLst>
                <a:sym typeface="+mn-ea"/>
              </a:rPr>
              <a:t>Sơ đồ Sequence: Thông kê hóa đơn của  nhân viên trong ngày</a:t>
            </a:r>
            <a:endParaRPr lang="en-US" sz="2000" dirty="0" smtClean="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mn-ea"/>
            </a:endParaRP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30" name="Picture 130" descr="E:\Phat trien ung dung\tai lieu\Hinh anh\Sequence\Sequence_Xem thong tin hoa d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19350" y="73025"/>
            <a:ext cx="6624955" cy="48583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980" y="106045"/>
            <a:ext cx="5712460" cy="859155"/>
          </a:xfrm>
          <a:prstGeom prst="rect">
            <a:avLst/>
          </a:prstGeom>
        </p:spPr>
        <p:txBody>
          <a:bodyPr spcFirstLastPara="1" wrap="square" lIns="91425" tIns="91425" rIns="91425" bIns="91425" anchor="t" anchorCtr="0">
            <a:noAutofit/>
          </a:bodyPr>
          <a:lstStyle/>
          <a:p>
            <a:r>
              <a:rPr lang="en-US" sz="2200" dirty="0" err="1"/>
              <a:t>4. Thiết Kế</a:t>
            </a:r>
            <a:r>
              <a:rPr lang="vi-VN" sz="2000" dirty="0"/>
              <a:t/>
            </a:r>
            <a:br>
              <a:rPr lang="vi-VN" sz="2000" dirty="0"/>
            </a:br>
            <a:endParaRPr lang="vi-VN" sz="2000" dirty="0"/>
          </a:p>
        </p:txBody>
      </p:sp>
      <p:sp>
        <p:nvSpPr>
          <p:cNvPr id="215" name="Google Shape;215;p44"/>
          <p:cNvSpPr txBox="1">
            <a:spLocks noGrp="1"/>
          </p:cNvSpPr>
          <p:nvPr>
            <p:ph type="body" idx="1"/>
          </p:nvPr>
        </p:nvSpPr>
        <p:spPr>
          <a:xfrm>
            <a:off x="93980" y="487045"/>
            <a:ext cx="1811020" cy="1298575"/>
          </a:xfrm>
          <a:prstGeom prst="rect">
            <a:avLst/>
          </a:prstGeom>
        </p:spPr>
        <p:txBody>
          <a:bodyPr spcFirstLastPara="1" wrap="square" lIns="91425" tIns="91425" rIns="91425" bIns="91425" anchor="t" anchorCtr="0">
            <a:noAutofit/>
          </a:bodyPr>
          <a:lstStyle/>
          <a:p>
            <a:pPr marL="139700" indent="0" algn="just">
              <a:buNone/>
            </a:pPr>
            <a:r>
              <a:rPr lang="en-US" sz="2400" dirty="0">
                <a:latin typeface="Times New Roman" panose="02020603050405020304" pitchFamily="18" charset="0"/>
                <a:cs typeface="Times New Roman" panose="02020603050405020304" pitchFamily="18" charset="0"/>
              </a:rPr>
              <a:t>4.1 Thiết kế mô hình lớp chi tiết:</a:t>
            </a:r>
            <a:endParaRPr lang="en-US" altLang="vi-VN" sz="2400" dirty="0">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93980" y="106045"/>
            <a:ext cx="1502410" cy="444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3" descr="E:\Phat trien ung dung\tai lieu\Hinh anh\class\Mo hinh l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05000" y="0"/>
            <a:ext cx="7239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980" y="106045"/>
            <a:ext cx="5712460" cy="859155"/>
          </a:xfrm>
          <a:prstGeom prst="rect">
            <a:avLst/>
          </a:prstGeom>
        </p:spPr>
        <p:txBody>
          <a:bodyPr spcFirstLastPara="1" wrap="square" lIns="91425" tIns="91425" rIns="91425" bIns="91425" anchor="t" anchorCtr="0">
            <a:noAutofit/>
          </a:bodyPr>
          <a:lstStyle/>
          <a:p>
            <a:r>
              <a:rPr lang="en-US" sz="2200" dirty="0" err="1"/>
              <a:t>4. Thiết Kế</a:t>
            </a:r>
            <a:r>
              <a:rPr lang="vi-VN" sz="2000" dirty="0"/>
              <a:t/>
            </a:r>
            <a:br>
              <a:rPr lang="vi-VN" sz="2000" dirty="0"/>
            </a:br>
            <a:endParaRPr lang="vi-VN" sz="2000" dirty="0"/>
          </a:p>
        </p:txBody>
      </p:sp>
      <p:sp>
        <p:nvSpPr>
          <p:cNvPr id="215" name="Google Shape;215;p44"/>
          <p:cNvSpPr txBox="1">
            <a:spLocks noGrp="1"/>
          </p:cNvSpPr>
          <p:nvPr>
            <p:ph type="body" idx="1"/>
          </p:nvPr>
        </p:nvSpPr>
        <p:spPr>
          <a:xfrm>
            <a:off x="93980" y="487045"/>
            <a:ext cx="1748267" cy="1298575"/>
          </a:xfrm>
          <a:prstGeom prst="rect">
            <a:avLst/>
          </a:prstGeom>
        </p:spPr>
        <p:txBody>
          <a:bodyPr spcFirstLastPara="1" wrap="square" lIns="91425" tIns="91425" rIns="91425" bIns="91425" anchor="t" anchorCtr="0">
            <a:noAutofit/>
          </a:bodyPr>
          <a:lstStyle/>
          <a:p>
            <a:pPr marL="139700" indent="0" algn="just">
              <a:buNone/>
            </a:pPr>
            <a:r>
              <a:rPr lang="en-US" sz="2400" dirty="0">
                <a:latin typeface="Times New Roman" panose="02020603050405020304" pitchFamily="18" charset="0"/>
                <a:cs typeface="Times New Roman" panose="02020603050405020304" pitchFamily="18" charset="0"/>
              </a:rPr>
              <a:t>4.2 Thiết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cơ</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sở</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liệu:</a:t>
            </a:r>
            <a:endParaRPr lang="en-US" altLang="vi-VN" sz="2400" dirty="0">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93980" y="106045"/>
            <a:ext cx="1502410" cy="444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3"/>
          <p:cNvPicPr>
            <a:picLocks noChangeAspect="1"/>
          </p:cNvPicPr>
          <p:nvPr/>
        </p:nvPicPr>
        <p:blipFill>
          <a:blip r:embed="rId3"/>
          <a:stretch>
            <a:fillRect/>
          </a:stretch>
        </p:blipFill>
        <p:spPr>
          <a:xfrm>
            <a:off x="1904365" y="-635"/>
            <a:ext cx="7239635" cy="51447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980" y="106045"/>
            <a:ext cx="5712460" cy="859155"/>
          </a:xfrm>
          <a:prstGeom prst="rect">
            <a:avLst/>
          </a:prstGeom>
        </p:spPr>
        <p:txBody>
          <a:bodyPr spcFirstLastPara="1" wrap="square" lIns="91425" tIns="91425" rIns="91425" bIns="91425" anchor="t" anchorCtr="0">
            <a:noAutofit/>
          </a:bodyPr>
          <a:lstStyle/>
          <a:p>
            <a:r>
              <a:rPr lang="en-US" sz="2200" dirty="0" err="1"/>
              <a:t>4. Thiết Kế</a:t>
            </a:r>
            <a:r>
              <a:rPr lang="vi-VN" sz="2000" dirty="0"/>
              <a:t/>
            </a:r>
            <a:br>
              <a:rPr lang="vi-VN" sz="2000" dirty="0"/>
            </a:br>
            <a:endParaRPr lang="vi-VN" sz="2000" dirty="0"/>
          </a:p>
        </p:txBody>
      </p:sp>
      <p:sp>
        <p:nvSpPr>
          <p:cNvPr id="215" name="Google Shape;215;p44"/>
          <p:cNvSpPr txBox="1">
            <a:spLocks noGrp="1"/>
          </p:cNvSpPr>
          <p:nvPr>
            <p:ph type="body" idx="1"/>
          </p:nvPr>
        </p:nvSpPr>
        <p:spPr>
          <a:xfrm>
            <a:off x="242046" y="487045"/>
            <a:ext cx="1662953" cy="1298575"/>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Clr>
                <a:srgbClr val="1186C3"/>
              </a:buClr>
              <a:buSzPct val="25000"/>
              <a:buFont typeface="Arial" panose="020B0604020202020204"/>
              <a:buNone/>
            </a:pPr>
            <a:r>
              <a:rPr lang="en-US" sz="2400" dirty="0">
                <a:solidFill>
                  <a:schemeClr val="bg1"/>
                </a:solidFill>
                <a:latin typeface="Times New Roman" panose="02020603050405020304" pitchFamily="18" charset="0"/>
                <a:cs typeface="Times New Roman" panose="02020603050405020304" pitchFamily="18" charset="0"/>
              </a:rPr>
              <a:t>4.3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Phân</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luồng</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màn</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hình</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ứng</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dụng</a:t>
            </a:r>
            <a:endParaRPr lang="en-US" altLang="vi-VN"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6" name="Google Shape;216;p44"/>
          <p:cNvCxnSpPr/>
          <p:nvPr/>
        </p:nvCxnSpPr>
        <p:spPr>
          <a:xfrm>
            <a:off x="93980" y="106045"/>
            <a:ext cx="1502410" cy="444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5"/>
          <p:cNvPicPr>
            <a:picLocks noChangeAspect="1"/>
          </p:cNvPicPr>
          <p:nvPr/>
        </p:nvPicPr>
        <p:blipFill>
          <a:blip r:embed="rId3"/>
          <a:stretch>
            <a:fillRect/>
          </a:stretch>
        </p:blipFill>
        <p:spPr>
          <a:xfrm>
            <a:off x="1972945" y="635"/>
            <a:ext cx="7170420" cy="5142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28315" y="1604645"/>
            <a:ext cx="5712460" cy="535305"/>
          </a:xfrm>
          <a:prstGeom prst="rect">
            <a:avLst/>
          </a:prstGeom>
        </p:spPr>
        <p:txBody>
          <a:bodyPr spcFirstLastPara="1" wrap="square" lIns="91425" tIns="91425" rIns="91425" bIns="91425" anchor="t" anchorCtr="0">
            <a:noAutofit/>
          </a:bodyPr>
          <a:lstStyle/>
          <a:p>
            <a:r>
              <a:rPr lang="en-US" sz="2200" dirty="0" err="1"/>
              <a:t>5. Hiện Thực_Demo</a:t>
            </a:r>
            <a:r>
              <a:rPr lang="vi-VN" sz="2000" dirty="0"/>
              <a:t/>
            </a:r>
            <a:br>
              <a:rPr lang="vi-VN" sz="2000" dirty="0"/>
            </a:br>
            <a:endParaRPr lang="vi-VN" sz="2000" dirty="0"/>
          </a:p>
        </p:txBody>
      </p:sp>
      <p:cxnSp>
        <p:nvCxnSpPr>
          <p:cNvPr id="216" name="Google Shape;216;p44"/>
          <p:cNvCxnSpPr/>
          <p:nvPr/>
        </p:nvCxnSpPr>
        <p:spPr>
          <a:xfrm flipV="1">
            <a:off x="3028315" y="1537970"/>
            <a:ext cx="2864485"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additive="base">
                                        <p:cTn id="7" dur="1000" fill="hold"/>
                                        <p:tgtEl>
                                          <p:spTgt spid="214"/>
                                        </p:tgtEl>
                                        <p:attrNameLst>
                                          <p:attrName>ppt_x</p:attrName>
                                        </p:attrNameLst>
                                      </p:cBhvr>
                                      <p:tavLst>
                                        <p:tav tm="0">
                                          <p:val>
                                            <p:strVal val="0-#ppt_w/2"/>
                                          </p:val>
                                        </p:tav>
                                        <p:tav tm="100000">
                                          <p:val>
                                            <p:strVal val="#ppt_x"/>
                                          </p:val>
                                        </p:tav>
                                      </p:tavLst>
                                    </p:anim>
                                    <p:anim calcmode="lin" valueType="num">
                                      <p:cBhvr additive="base">
                                        <p:cTn id="8" dur="1000" fill="hold"/>
                                        <p:tgtEl>
                                          <p:spTgt spid="2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980" y="106045"/>
            <a:ext cx="5712460" cy="859155"/>
          </a:xfrm>
          <a:prstGeom prst="rect">
            <a:avLst/>
          </a:prstGeom>
        </p:spPr>
        <p:txBody>
          <a:bodyPr spcFirstLastPara="1" wrap="square" lIns="91425" tIns="91425" rIns="91425" bIns="91425" anchor="t" anchorCtr="0">
            <a:noAutofit/>
          </a:bodyPr>
          <a:lstStyle/>
          <a:p>
            <a:r>
              <a:rPr lang="en-US" altLang="vi-VN" sz="2000" dirty="0"/>
              <a:t>6. Hạn Chế </a:t>
            </a:r>
            <a:r>
              <a:rPr lang="vi-VN" sz="2000" dirty="0"/>
              <a:t/>
            </a:r>
            <a:br>
              <a:rPr lang="vi-VN" sz="2000" dirty="0"/>
            </a:br>
            <a:endParaRPr lang="vi-VN" sz="2000" dirty="0"/>
          </a:p>
        </p:txBody>
      </p:sp>
      <p:sp>
        <p:nvSpPr>
          <p:cNvPr id="215" name="Google Shape;215;p44"/>
          <p:cNvSpPr txBox="1">
            <a:spLocks noGrp="1"/>
          </p:cNvSpPr>
          <p:nvPr>
            <p:ph type="body" idx="1"/>
          </p:nvPr>
        </p:nvSpPr>
        <p:spPr>
          <a:xfrm>
            <a:off x="363070" y="591671"/>
            <a:ext cx="8525435" cy="4329953"/>
          </a:xfrm>
          <a:prstGeom prst="rect">
            <a:avLst/>
          </a:prstGeom>
        </p:spPr>
        <p:txBody>
          <a:bodyPr spcFirstLastPara="1" wrap="square" lIns="91425" tIns="91425" rIns="91425" bIns="91425" anchor="t" anchorCtr="0">
            <a:noAutofit/>
          </a:bodyPr>
          <a:lstStyle/>
          <a:p>
            <a:pPr marL="800100" lvl="1" indent="-342900">
              <a:spcBef>
                <a:spcPts val="0"/>
              </a:spcBef>
              <a:buClr>
                <a:srgbClr val="1186C3"/>
              </a:buClr>
              <a:buSzPct val="60000"/>
              <a:buFont typeface="Wingdings" panose="05000000000000000000" pitchFamily="2" charset="2"/>
              <a:buChar char="§"/>
            </a:pP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Ràng</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buộc</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giao</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diện</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chưa</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kỹ</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càng</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a:t>
            </a:r>
          </a:p>
          <a:p>
            <a:pPr marL="800100" lvl="1" indent="-342900">
              <a:spcBef>
                <a:spcPts val="0"/>
              </a:spcBef>
              <a:buClr>
                <a:srgbClr val="1186C3"/>
              </a:buClr>
              <a:buSzPct val="60000"/>
              <a:buFont typeface="Wingdings" panose="05000000000000000000" pitchFamily="2" charset="2"/>
              <a:buChar char="§"/>
            </a:pP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Chưa</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hỗ</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trợ</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được</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chức</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năng</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Quên</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mật</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khẩu</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Xem</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nhiều</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hình</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ảnh</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mô</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tả</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phẩm</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Thanh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toán</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Trợ</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giúp</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người</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dùng</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a:t>
            </a:r>
          </a:p>
          <a:p>
            <a:pPr marL="800100" lvl="1" indent="-342900">
              <a:spcBef>
                <a:spcPts val="0"/>
              </a:spcBef>
              <a:buClr>
                <a:srgbClr val="1186C3"/>
              </a:buClr>
              <a:buSzPct val="60000"/>
              <a:buFont typeface="Wingdings" panose="05000000000000000000" pitchFamily="2" charset="2"/>
              <a:buChar char="§"/>
            </a:pP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Chức</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năng</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thống</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kê</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chưa</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đạt</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được</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đầy</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đủ</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các</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chỉ</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số</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của</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một</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cửa</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hàng</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kinh</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altLang="vi-VN" sz="24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doanh</a:t>
            </a:r>
            <a:r>
              <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a:t>
            </a:r>
          </a:p>
          <a:p>
            <a:pPr marL="457200" lvl="1" indent="0">
              <a:spcBef>
                <a:spcPts val="0"/>
              </a:spcBef>
              <a:buClr>
                <a:srgbClr val="1186C3"/>
              </a:buClr>
              <a:buSzPct val="25000"/>
              <a:buNone/>
            </a:pPr>
            <a:endPar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457200" lvl="1" indent="0">
              <a:spcBef>
                <a:spcPts val="0"/>
              </a:spcBef>
              <a:buClr>
                <a:srgbClr val="1186C3"/>
              </a:buClr>
              <a:buSzPct val="25000"/>
              <a:buNone/>
            </a:pPr>
            <a:endParaRPr lang="en-US" altLang="vi-VN" sz="24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457200" lvl="1" indent="0">
              <a:spcBef>
                <a:spcPts val="0"/>
              </a:spcBef>
              <a:buClr>
                <a:srgbClr val="1186C3"/>
              </a:buClr>
              <a:buSzPct val="25000"/>
              <a:buNone/>
            </a:pPr>
            <a:endParaRPr lang="en-US" altLang="vi-VN"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6" name="Google Shape;216;p44"/>
          <p:cNvCxnSpPr/>
          <p:nvPr/>
        </p:nvCxnSpPr>
        <p:spPr>
          <a:xfrm>
            <a:off x="93980" y="106045"/>
            <a:ext cx="1502410" cy="444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additive="base">
                                        <p:cTn id="7" dur="1000" fill="hold"/>
                                        <p:tgtEl>
                                          <p:spTgt spid="214"/>
                                        </p:tgtEl>
                                        <p:attrNameLst>
                                          <p:attrName>ppt_x</p:attrName>
                                        </p:attrNameLst>
                                      </p:cBhvr>
                                      <p:tavLst>
                                        <p:tav tm="0">
                                          <p:val>
                                            <p:strVal val="0-#ppt_w/2"/>
                                          </p:val>
                                        </p:tav>
                                        <p:tav tm="100000">
                                          <p:val>
                                            <p:strVal val="#ppt_x"/>
                                          </p:val>
                                        </p:tav>
                                      </p:tavLst>
                                    </p:anim>
                                    <p:anim calcmode="lin" valueType="num">
                                      <p:cBhvr additive="base">
                                        <p:cTn id="8" dur="1000" fill="hold"/>
                                        <p:tgtEl>
                                          <p:spTgt spid="2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215">
                                            <p:txEl>
                                              <p:pRg st="0" end="0"/>
                                            </p:txEl>
                                          </p:spTgt>
                                        </p:tgtEl>
                                        <p:attrNameLst>
                                          <p:attrName>style.visibility</p:attrName>
                                        </p:attrNameLst>
                                      </p:cBhvr>
                                      <p:to>
                                        <p:strVal val="visible"/>
                                      </p:to>
                                    </p:set>
                                    <p:animEffect transition="in" filter="fade">
                                      <p:cBhvr>
                                        <p:cTn id="11" dur="1000"/>
                                        <p:tgtEl>
                                          <p:spTgt spid="215">
                                            <p:txEl>
                                              <p:pRg st="0" end="0"/>
                                            </p:txEl>
                                          </p:spTgt>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15">
                                            <p:txEl>
                                              <p:pRg st="1" end="1"/>
                                            </p:txEl>
                                          </p:spTgt>
                                        </p:tgtEl>
                                        <p:attrNameLst>
                                          <p:attrName>style.visibility</p:attrName>
                                        </p:attrNameLst>
                                      </p:cBhvr>
                                      <p:to>
                                        <p:strVal val="visible"/>
                                      </p:to>
                                    </p:set>
                                    <p:animEffect transition="in" filter="fade">
                                      <p:cBhvr>
                                        <p:cTn id="14" dur="1000"/>
                                        <p:tgtEl>
                                          <p:spTgt spid="215">
                                            <p:txEl>
                                              <p:pRg st="1" end="1"/>
                                            </p:txEl>
                                          </p:spTgt>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215">
                                            <p:txEl>
                                              <p:pRg st="2" end="2"/>
                                            </p:txEl>
                                          </p:spTgt>
                                        </p:tgtEl>
                                        <p:attrNameLst>
                                          <p:attrName>style.visibility</p:attrName>
                                        </p:attrNameLst>
                                      </p:cBhvr>
                                      <p:to>
                                        <p:strVal val="visible"/>
                                      </p:to>
                                    </p:set>
                                    <p:animEffect transition="in" filter="fade">
                                      <p:cBhvr>
                                        <p:cTn id="17" dur="1000"/>
                                        <p:tgtEl>
                                          <p:spTgt spid="2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AAEA"/>
        </a:solidFill>
        <a:effectLst/>
      </p:bgPr>
    </p:bg>
    <p:spTree>
      <p:nvGrpSpPr>
        <p:cNvPr id="1" name="Shape 2196"/>
        <p:cNvGrpSpPr/>
        <p:nvPr/>
      </p:nvGrpSpPr>
      <p:grpSpPr>
        <a:xfrm>
          <a:off x="0" y="0"/>
          <a:ext cx="0" cy="0"/>
          <a:chOff x="0" y="0"/>
          <a:chExt cx="0" cy="0"/>
        </a:xfrm>
      </p:grpSpPr>
      <p:sp>
        <p:nvSpPr>
          <p:cNvPr id="2197" name="Google Shape;2197;p71"/>
          <p:cNvSpPr txBox="1">
            <a:spLocks noGrp="1"/>
          </p:cNvSpPr>
          <p:nvPr>
            <p:ph type="title" idx="4294967295"/>
          </p:nvPr>
        </p:nvSpPr>
        <p:spPr>
          <a:xfrm>
            <a:off x="1048350" y="1775460"/>
            <a:ext cx="7047300" cy="159258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panose="020B0604020202020204"/>
              <a:buNone/>
            </a:pPr>
            <a:r>
              <a:rPr lang="en-GB" sz="3200" b="1" dirty="0">
                <a:solidFill>
                  <a:schemeClr val="bg1"/>
                </a:solidFill>
                <a:effectLst>
                  <a:outerShdw blurRad="38100" dist="38100" dir="2700000" algn="tl">
                    <a:srgbClr val="000000">
                      <a:alpha val="43137"/>
                    </a:srgbClr>
                  </a:outerShdw>
                </a:effectLst>
                <a:latin typeface="iCiel Gotham Medium" pitchFamily="50" charset="0"/>
                <a:ea typeface="Arial" panose="020B0604020202020204"/>
                <a:cs typeface="iCiel Gotham Medium" pitchFamily="50" charset="0"/>
                <a:sym typeface="Arial" panose="020B0604020202020204"/>
              </a:rPr>
              <a:t>Cảm ơn cô và các bạn đã chú ý lắng nghe bài thuyết trình của nhóm em.</a:t>
            </a:r>
            <a:endParaRPr sz="3200" b="1" dirty="0">
              <a:solidFill>
                <a:schemeClr val="bg1"/>
              </a:solidFill>
              <a:effectLst>
                <a:outerShdw blurRad="38100" dist="38100" dir="2700000" algn="tl">
                  <a:srgbClr val="000000">
                    <a:alpha val="43137"/>
                  </a:srgbClr>
                </a:outerShdw>
              </a:effectLst>
              <a:latin typeface="iCiel Gotham Medium" pitchFamily="50" charset="0"/>
              <a:ea typeface="Arial" panose="020B0604020202020204"/>
              <a:cs typeface="iCiel Gotham Medium" pitchFamily="50" charset="0"/>
              <a:sym typeface="Arial" panose="020B0604020202020204"/>
            </a:endParaRPr>
          </a:p>
        </p:txBody>
      </p:sp>
      <p:pic>
        <p:nvPicPr>
          <p:cNvPr id="5122" name="Picture 2" descr="Ảnh động cảm ơn đẹp"/>
          <p:cNvPicPr>
            <a:picLocks noChangeAspect="1" noChangeArrowheads="1" noCrop="1"/>
          </p:cNvPicPr>
          <p:nvPr/>
        </p:nvPicPr>
        <p:blipFill>
          <a:blip r:embed="rId3"/>
          <a:srcRect/>
          <a:stretch>
            <a:fillRect/>
          </a:stretch>
        </p:blipFill>
        <p:spPr bwMode="auto">
          <a:xfrm>
            <a:off x="123765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wd">
                                    <p:tmPct val="13000"/>
                                  </p:iterate>
                                  <p:childTnLst>
                                    <p:set>
                                      <p:cBhvr>
                                        <p:cTn id="6" dur="1" fill="hold">
                                          <p:stCondLst>
                                            <p:cond delay="0"/>
                                          </p:stCondLst>
                                        </p:cTn>
                                        <p:tgtEl>
                                          <p:spTgt spid="2197"/>
                                        </p:tgtEl>
                                        <p:attrNameLst>
                                          <p:attrName>style.visibility</p:attrName>
                                        </p:attrNameLst>
                                      </p:cBhvr>
                                      <p:to>
                                        <p:strVal val="visible"/>
                                      </p:to>
                                    </p:set>
                                    <p:anim calcmode="lin" valueType="num">
                                      <p:cBhvr>
                                        <p:cTn id="7" dur="750" fill="hold"/>
                                        <p:tgtEl>
                                          <p:spTgt spid="2197"/>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2197"/>
                                        </p:tgtEl>
                                        <p:attrNameLst>
                                          <p:attrName>ppt_y</p:attrName>
                                        </p:attrNameLst>
                                      </p:cBhvr>
                                      <p:tavLst>
                                        <p:tav tm="0">
                                          <p:val>
                                            <p:strVal val="#ppt_y"/>
                                          </p:val>
                                        </p:tav>
                                        <p:tav tm="100000">
                                          <p:val>
                                            <p:strVal val="#ppt_y"/>
                                          </p:val>
                                        </p:tav>
                                      </p:tavLst>
                                    </p:anim>
                                    <p:anim calcmode="lin" valueType="num">
                                      <p:cBhvr>
                                        <p:cTn id="9" dur="750" fill="hold"/>
                                        <p:tgtEl>
                                          <p:spTgt spid="2197"/>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219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2197"/>
                                        </p:tgtEl>
                                      </p:cBhvr>
                                    </p:animEffect>
                                  </p:childTnLst>
                                </p:cTn>
                              </p:par>
                              <p:par>
                                <p:cTn id="12" presetID="10" presetClass="entr" presetSubtype="0" fill="hold" nodeType="withEffect">
                                  <p:stCondLst>
                                    <p:cond delay="350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Giới Thiệu</a:t>
            </a:r>
          </a:p>
        </p:txBody>
      </p:sp>
      <p:sp>
        <p:nvSpPr>
          <p:cNvPr id="171" name="Google Shape;171;p39"/>
          <p:cNvSpPr txBox="1">
            <a:spLocks noGrp="1"/>
          </p:cNvSpPr>
          <p:nvPr>
            <p:ph type="body" idx="1"/>
          </p:nvPr>
        </p:nvSpPr>
        <p:spPr>
          <a:xfrm>
            <a:off x="731520" y="816610"/>
            <a:ext cx="7658100" cy="412877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endParaRPr lang="en-US" sz="1400" dirty="0">
              <a:solidFill>
                <a:schemeClr val="bg1"/>
              </a:solidFill>
              <a:latin typeface="Calibri" panose="020F0502020204030204" pitchFamily="34" charset="0"/>
              <a:cs typeface="Calibri" panose="020F0502020204030204" pitchFamily="34" charset="0"/>
            </a:endParaRPr>
          </a:p>
          <a:p>
            <a:pPr marL="285750" marR="0" lvl="0" indent="-285750" algn="just" rtl="0">
              <a:spcBef>
                <a:spcPts val="0"/>
              </a:spcBef>
              <a:spcAft>
                <a:spcPts val="0"/>
              </a:spcAft>
              <a:buClr>
                <a:srgbClr val="1186C3"/>
              </a:buClr>
              <a:buSzPct val="145000"/>
              <a:buFont typeface="Arial" panose="020B0604020202020204"/>
              <a:buChar char="•"/>
            </a:pPr>
            <a:r>
              <a:rPr lang="en-US" sz="1400" dirty="0">
                <a:solidFill>
                  <a:schemeClr val="bg1"/>
                </a:solidFill>
                <a:latin typeface="Times New Roman" panose="02020603050405020304" pitchFamily="18" charset="0"/>
                <a:cs typeface="Times New Roman" panose="02020603050405020304" pitchFamily="18" charset="0"/>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Hệ</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thống</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quản</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bán</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tại</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cửa</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bán</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quần</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áo</a:t>
            </a:r>
            <a:r>
              <a:rPr lang="en-US" sz="16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hỗ</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trợ</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quản</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thông</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tin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cửa</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và</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lập</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hóa</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đơn</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bán</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hàng</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E:\Phat trien ung dung\pham mem\Khai\PTUD_DO_AN\QuanLyCuaHangThoiTrangKD\QuanLyCuaHangThoiTrangKD\bin\Debug\Resources\instagram_profile_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 y="1760220"/>
            <a:ext cx="2812237" cy="297942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1;p39"/>
          <p:cNvSpPr txBox="1">
            <a:spLocks/>
          </p:cNvSpPr>
          <p:nvPr/>
        </p:nvSpPr>
        <p:spPr>
          <a:xfrm>
            <a:off x="3789200" y="1760220"/>
            <a:ext cx="4685278" cy="3078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panose="00000500000000000000"/>
              <a:buChar char="●"/>
              <a:defRPr sz="115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1pPr>
            <a:lvl2pPr marL="914400" marR="0" lvl="1" indent="-301625" algn="l" rtl="0">
              <a:lnSpc>
                <a:spcPct val="100000"/>
              </a:lnSpc>
              <a:spcBef>
                <a:spcPts val="1600"/>
              </a:spcBef>
              <a:spcAft>
                <a:spcPts val="0"/>
              </a:spcAft>
              <a:buClr>
                <a:schemeClr val="lt1"/>
              </a:buClr>
              <a:buSzPts val="1150"/>
              <a:buFont typeface="Montserrat" panose="00000500000000000000"/>
              <a:buChar char="○"/>
              <a:defRPr sz="115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L="1371600" marR="0" lvl="2" indent="-301625" algn="l" rtl="0">
              <a:lnSpc>
                <a:spcPct val="100000"/>
              </a:lnSpc>
              <a:spcBef>
                <a:spcPts val="1600"/>
              </a:spcBef>
              <a:spcAft>
                <a:spcPts val="0"/>
              </a:spcAft>
              <a:buClr>
                <a:schemeClr val="lt1"/>
              </a:buClr>
              <a:buSzPts val="1150"/>
              <a:buFont typeface="Montserrat" panose="00000500000000000000"/>
              <a:buChar char="■"/>
              <a:defRPr sz="115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L="1828800" marR="0" lvl="3" indent="-301625" algn="l" rtl="0">
              <a:lnSpc>
                <a:spcPct val="100000"/>
              </a:lnSpc>
              <a:spcBef>
                <a:spcPts val="1600"/>
              </a:spcBef>
              <a:spcAft>
                <a:spcPts val="0"/>
              </a:spcAft>
              <a:buClr>
                <a:schemeClr val="lt1"/>
              </a:buClr>
              <a:buSzPts val="1150"/>
              <a:buFont typeface="Montserrat" panose="00000500000000000000"/>
              <a:buChar char="●"/>
              <a:defRPr sz="115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L="2286000" marR="0" lvl="4" indent="-301625" algn="l" rtl="0">
              <a:lnSpc>
                <a:spcPct val="100000"/>
              </a:lnSpc>
              <a:spcBef>
                <a:spcPts val="1600"/>
              </a:spcBef>
              <a:spcAft>
                <a:spcPts val="0"/>
              </a:spcAft>
              <a:buClr>
                <a:schemeClr val="lt1"/>
              </a:buClr>
              <a:buSzPts val="1150"/>
              <a:buFont typeface="Montserrat" panose="00000500000000000000"/>
              <a:buChar char="○"/>
              <a:defRPr sz="115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L="2743200" marR="0" lvl="5" indent="-301625" algn="l" rtl="0">
              <a:lnSpc>
                <a:spcPct val="100000"/>
              </a:lnSpc>
              <a:spcBef>
                <a:spcPts val="1600"/>
              </a:spcBef>
              <a:spcAft>
                <a:spcPts val="0"/>
              </a:spcAft>
              <a:buClr>
                <a:schemeClr val="lt1"/>
              </a:buClr>
              <a:buSzPts val="1150"/>
              <a:buFont typeface="Montserrat" panose="00000500000000000000"/>
              <a:buChar char="■"/>
              <a:defRPr sz="115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L="3200400" marR="0" lvl="6" indent="-301625" algn="l" rtl="0">
              <a:lnSpc>
                <a:spcPct val="100000"/>
              </a:lnSpc>
              <a:spcBef>
                <a:spcPts val="1600"/>
              </a:spcBef>
              <a:spcAft>
                <a:spcPts val="0"/>
              </a:spcAft>
              <a:buClr>
                <a:schemeClr val="lt1"/>
              </a:buClr>
              <a:buSzPts val="1150"/>
              <a:buFont typeface="Montserrat" panose="00000500000000000000"/>
              <a:buChar char="●"/>
              <a:defRPr sz="115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L="3657600" marR="0" lvl="7" indent="-301625" algn="l" rtl="0">
              <a:lnSpc>
                <a:spcPct val="100000"/>
              </a:lnSpc>
              <a:spcBef>
                <a:spcPts val="1600"/>
              </a:spcBef>
              <a:spcAft>
                <a:spcPts val="0"/>
              </a:spcAft>
              <a:buClr>
                <a:schemeClr val="lt1"/>
              </a:buClr>
              <a:buSzPts val="1150"/>
              <a:buFont typeface="Montserrat" panose="00000500000000000000"/>
              <a:buChar char="○"/>
              <a:defRPr sz="115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L="4114800" marR="0" lvl="8" indent="-301625" algn="l" rtl="0">
              <a:lnSpc>
                <a:spcPct val="100000"/>
              </a:lnSpc>
              <a:spcBef>
                <a:spcPts val="1600"/>
              </a:spcBef>
              <a:spcAft>
                <a:spcPts val="1600"/>
              </a:spcAft>
              <a:buClr>
                <a:schemeClr val="lt1"/>
              </a:buClr>
              <a:buSzPts val="1150"/>
              <a:buFont typeface="Montserrat" panose="00000500000000000000"/>
              <a:buChar char="■"/>
              <a:defRPr sz="115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marL="0" indent="0">
              <a:buNone/>
            </a:pPr>
            <a:r>
              <a:rPr lang="en-US" sz="16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Lợi</a:t>
            </a:r>
            <a:r>
              <a:rPr lang="en-US" sz="16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u="sng"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ích</a:t>
            </a:r>
            <a:r>
              <a:rPr lang="en-US"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endParaRPr lang="en-US" sz="1600" u="sng"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342900" indent="-342900">
              <a:buClr>
                <a:schemeClr val="accent6">
                  <a:lumMod val="50000"/>
                  <a:lumOff val="50000"/>
                </a:schemeClr>
              </a:buClr>
              <a:buFont typeface="Wingdings" panose="05000000000000000000" pitchFamily="2" charset="2"/>
              <a:buChar char="§"/>
            </a:pP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Dựa</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trên</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các</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nguyên</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tắc</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nghiệp</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vụ</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cũng</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như</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các</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quy</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trình</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lập_thanh</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toán</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hóa</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đơn</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trong</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thực</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tế</a:t>
            </a:r>
            <a:r>
              <a:rPr lang="en-US" sz="16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600" dirty="0" err="1" smtClean="0">
                <a:solidFill>
                  <a:schemeClr val="bg1"/>
                </a:solidFill>
                <a:latin typeface="Times New Roman" panose="02020603050405020304" pitchFamily="18" charset="0"/>
                <a:ea typeface="Times New Roman" panose="02020603050405020304"/>
                <a:cs typeface="Times New Roman" panose="02020603050405020304" pitchFamily="18" charset="0"/>
              </a:rPr>
              <a:t>t</a:t>
            </a:r>
            <a:r>
              <a:rPr lang="en-US" sz="1600" dirty="0" err="1" smtClean="0">
                <a:solidFill>
                  <a:schemeClr val="bg1"/>
                </a:solidFill>
                <a:latin typeface="Times New Roman" panose="02020603050405020304" pitchFamily="18" charset="0"/>
                <a:cs typeface="Times New Roman" panose="02020603050405020304" pitchFamily="18" charset="0"/>
              </a:rPr>
              <a:t>ạo</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ra</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một</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quy</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trình</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thực</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hiện</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nghiệp</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vụ</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hiệu</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quả</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cho</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việc</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kinh</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doanh</a:t>
            </a:r>
            <a:r>
              <a:rPr lang="en-US" sz="1600" dirty="0" smtClean="0">
                <a:solidFill>
                  <a:schemeClr val="bg1"/>
                </a:solidFill>
                <a:latin typeface="Times New Roman" panose="02020603050405020304" pitchFamily="18" charset="0"/>
                <a:cs typeface="Times New Roman" panose="02020603050405020304" pitchFamily="18" charset="0"/>
              </a:rPr>
              <a:t>.</a:t>
            </a: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buClr>
                <a:schemeClr val="accent6">
                  <a:lumMod val="50000"/>
                  <a:lumOff val="50000"/>
                </a:schemeClr>
              </a:buClr>
              <a:buFont typeface="Wingdings" panose="05000000000000000000" pitchFamily="2" charset="2"/>
              <a:buChar char="§"/>
            </a:pPr>
            <a:r>
              <a:rPr lang="en-US" sz="1600" dirty="0" err="1" smtClean="0">
                <a:solidFill>
                  <a:schemeClr val="bg1"/>
                </a:solidFill>
                <a:latin typeface="Times New Roman" panose="02020603050405020304" pitchFamily="18" charset="0"/>
                <a:cs typeface="Times New Roman" panose="02020603050405020304" pitchFamily="18" charset="0"/>
              </a:rPr>
              <a:t>Dễ</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dàng</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quản</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lý</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các</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thông</a:t>
            </a:r>
            <a:r>
              <a:rPr lang="en-US" sz="1600" dirty="0" smtClean="0">
                <a:solidFill>
                  <a:schemeClr val="bg1"/>
                </a:solidFill>
                <a:latin typeface="Times New Roman" panose="02020603050405020304" pitchFamily="18" charset="0"/>
                <a:cs typeface="Times New Roman" panose="02020603050405020304" pitchFamily="18" charset="0"/>
              </a:rPr>
              <a:t> tin </a:t>
            </a:r>
            <a:r>
              <a:rPr lang="en-US" sz="1600" dirty="0" err="1" smtClean="0">
                <a:solidFill>
                  <a:schemeClr val="bg1"/>
                </a:solidFill>
                <a:latin typeface="Times New Roman" panose="02020603050405020304" pitchFamily="18" charset="0"/>
                <a:cs typeface="Times New Roman" panose="02020603050405020304" pitchFamily="18" charset="0"/>
              </a:rPr>
              <a:t>của</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cửa</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hàng</a:t>
            </a:r>
            <a:r>
              <a:rPr lang="en-US" sz="1600" dirty="0" smtClean="0">
                <a:solidFill>
                  <a:schemeClr val="bg1"/>
                </a:solidFill>
                <a:latin typeface="Times New Roman" panose="02020603050405020304" pitchFamily="18" charset="0"/>
                <a:cs typeface="Times New Roman" panose="02020603050405020304" pitchFamily="18" charset="0"/>
              </a:rPr>
              <a:t>.</a:t>
            </a:r>
          </a:p>
          <a:p>
            <a:pPr marL="0" indent="0">
              <a:buNone/>
            </a:pPr>
            <a:endParaRPr lang="en-US" sz="1400" dirty="0">
              <a:solidFill>
                <a:schemeClr val="bg1"/>
              </a:solidFill>
              <a:latin typeface="Times New Roman" panose="02020603050405020304" pitchFamily="18" charset="0"/>
              <a:cs typeface="Times New Roman" panose="02020603050405020304" pitchFamily="18" charset="0"/>
            </a:endParaRPr>
          </a:p>
          <a:p>
            <a:pPr marL="0" lvl="0" indent="0">
              <a:buNone/>
            </a:pPr>
            <a:r>
              <a:rPr lang="vi-VN" sz="16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Đối tượng sử dụng phần mềm</a:t>
            </a:r>
            <a:r>
              <a:rPr lang="vi-VN" sz="1400" u="sng"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vi-VN" sz="14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là các cơ sở kinh doanh thời trang</a:t>
            </a:r>
            <a:r>
              <a:rPr lang="vi-VN" sz="14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r>
              <a:rPr lang="en-US" sz="14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vi-VN" sz="1400" dirty="0" smtClean="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các </a:t>
            </a:r>
            <a:r>
              <a:rPr lang="vi-VN" sz="14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cửa hàng bán quần áo.  Với việc thiết kế dựa trên yêu cầu thiết thực của người dùng ứng dụng của chúng tôi cung cấp một số chức năng chính sau đây: lập_thanh toán hóa dơn, lập phiếu nhập , quản lý thông tin khách hàng, quản lý thông tin sản phẩm...</a:t>
            </a:r>
            <a:endParaRPr lang="vi-VN" sz="1400" dirty="0"/>
          </a:p>
          <a:p>
            <a:pPr marL="0" indent="0">
              <a:buNone/>
            </a:pPr>
            <a:endParaRPr lang="en-US" sz="1400" dirty="0" smtClean="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0" name="Google Shape;170;p39"/>
          <p:cNvSpPr txBox="1">
            <a:spLocks noGrp="1"/>
          </p:cNvSpPr>
          <p:nvPr/>
        </p:nvSpPr>
        <p:spPr>
          <a:xfrm>
            <a:off x="938530" y="186055"/>
            <a:ext cx="5735955" cy="9423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panose="00000800000000000000"/>
              <a:buNone/>
              <a:defRPr sz="2400" b="0" i="0" u="none" strike="noStrike" cap="none">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1pPr>
            <a:lvl2pPr marR="0" lvl="1"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marL="0" lvl="0" indent="0" algn="l" rtl="0">
              <a:spcBef>
                <a:spcPts val="0"/>
              </a:spcBef>
              <a:spcAft>
                <a:spcPts val="0"/>
              </a:spcAft>
              <a:buNone/>
            </a:pPr>
            <a:r>
              <a:rPr lang="en-US" dirty="0"/>
              <a:t>2. Yêu Cầu Ứng Dụng</a:t>
            </a:r>
          </a:p>
        </p:txBody>
      </p:sp>
      <p:cxnSp>
        <p:nvCxnSpPr>
          <p:cNvPr id="172" name="Google Shape;172;p39"/>
          <p:cNvCxnSpPr/>
          <p:nvPr/>
        </p:nvCxnSpPr>
        <p:spPr>
          <a:xfrm flipV="1">
            <a:off x="938530" y="173990"/>
            <a:ext cx="3462655" cy="12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171;p39"/>
          <p:cNvSpPr txBox="1">
            <a:spLocks noGrp="1"/>
          </p:cNvSpPr>
          <p:nvPr>
            <p:ph type="body" idx="1"/>
          </p:nvPr>
        </p:nvSpPr>
        <p:spPr>
          <a:xfrm>
            <a:off x="457200" y="601980"/>
            <a:ext cx="8298180" cy="397764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Clr>
                <a:srgbClr val="1186C3"/>
              </a:buClr>
              <a:buSzPct val="25000"/>
              <a:buFont typeface="Arial" panose="020B0604020202020204"/>
              <a:buNone/>
            </a:pPr>
            <a:r>
              <a:rPr lang="en-US" sz="1600" u="sng"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Hoạt</a:t>
            </a:r>
            <a:r>
              <a:rPr lang="en-US" sz="1600" u="sng"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600" u="sng"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động</a:t>
            </a:r>
            <a:r>
              <a:rPr lang="en-US" sz="1600" u="sng"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600" u="sng"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nghiệp</a:t>
            </a:r>
            <a:r>
              <a:rPr lang="en-US" sz="1600" u="sng"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600" u="sng"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vụ</a:t>
            </a:r>
            <a:r>
              <a:rPr lang="en-US" sz="1600" u="sng"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600" u="sng"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chính</a:t>
            </a:r>
            <a:r>
              <a:rPr lang="en-US" sz="1600" u="sng"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600" u="sng"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của</a:t>
            </a:r>
            <a:r>
              <a:rPr lang="en-US" sz="1600" u="sng"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600" u="sng"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ứng</a:t>
            </a:r>
            <a:r>
              <a:rPr lang="en-US" sz="1600" u="sng"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600" u="sng"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dụng</a:t>
            </a:r>
            <a:endParaRPr lang="en-US" sz="1600" u="sng"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rgbClr val="1186C3"/>
              </a:buClr>
              <a:buSzPct val="100000"/>
              <a:buFont typeface="Wingdings" panose="05000000000000000000" pitchFamily="2" charset="2"/>
              <a:buChar char="§"/>
            </a:pPr>
            <a:r>
              <a:rPr lang="en-US" sz="2000" b="1" i="1"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Lập</a:t>
            </a:r>
            <a:r>
              <a:rPr lang="en-US" sz="2000" b="1" i="1"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000" b="1" i="1"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hóa</a:t>
            </a:r>
            <a:r>
              <a:rPr lang="en-US" sz="2000" b="1" i="1"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000" b="1" i="1"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Khi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khách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hàng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có</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yêu</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cầu</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thanh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toán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phẩm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nhân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viên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sẽ</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tiếp</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nhận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thông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tin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và</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vào</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hệ</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thống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để</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đặt</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lập</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hóa</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cho</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khách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hàng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Khách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hàng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cần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cung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cấp</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các</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thông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tin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sau</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Họ</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tên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số</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Điện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thoại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và</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các</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phẩm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muốn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thanh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toán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Nhân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viên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sẽ</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kiểm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tra</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số</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lượng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tồn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phẩm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nếu</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còn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hàng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sẽ</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thanh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toán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phẩm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đó</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cho</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khách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hàng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cho</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khách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hàng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Cuối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cùng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khách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hàng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thanh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toán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bằng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mặt</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và</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nhận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hóa</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đơn</a:t>
            </a:r>
            <a:r>
              <a:rPr lang="en-US" sz="18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a:t>
            </a:r>
          </a:p>
          <a:p>
            <a:pPr marL="0" marR="0" lvl="0" indent="0" algn="l" rtl="0">
              <a:spcBef>
                <a:spcPts val="0"/>
              </a:spcBef>
              <a:spcAft>
                <a:spcPts val="0"/>
              </a:spcAft>
              <a:buClr>
                <a:srgbClr val="1186C3"/>
              </a:buClr>
              <a:buSzPct val="100000"/>
            </a:pPr>
            <a:endParaRPr lang="en-US" sz="18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rgbClr val="1186C3"/>
              </a:buClr>
              <a:buSzPct val="100000"/>
              <a:buFont typeface="Wingdings" panose="05000000000000000000" pitchFamily="2" charset="2"/>
              <a:buChar char="§"/>
            </a:pPr>
            <a:r>
              <a:rPr lang="en-US" sz="2000" b="1" i="1"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Lập</a:t>
            </a:r>
            <a:r>
              <a:rPr lang="en-US" sz="2000" b="1" i="1"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000" b="1" i="1"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Phiếu</a:t>
            </a:r>
            <a:r>
              <a:rPr lang="en-US" sz="2000" b="1" i="1"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000" b="1" i="1"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nhập</a:t>
            </a:r>
            <a:r>
              <a:rPr lang="en-US" sz="18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Nhân</a:t>
            </a:r>
            <a:r>
              <a:rPr lang="en-US" sz="18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viên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quản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lý</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sẽ</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nhập</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khi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phẩm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hết</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hàng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hoặc</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muốn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nhập</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phẩm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mới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phẩm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cần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phải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có</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các</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thông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sau</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tên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nhà</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cung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cấp</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số</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điện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thoại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các</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thông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tin chi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tiết</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phẩm.Cuối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cùng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phải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trả</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tiền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thanh</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toán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với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nhà</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cung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cấp</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và</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nhận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phiếu</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nhập</a:t>
            </a:r>
            <a:endParaRPr lang="en-US" sz="1800"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Clr>
                <a:srgbClr val="1186C3"/>
              </a:buClr>
              <a:buSzPct val="100000"/>
            </a:pPr>
            <a:endPar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rgbClr val="1186C3"/>
              </a:buClr>
              <a:buSzPct val="100000"/>
              <a:buFont typeface="Wingdings" panose="05000000000000000000" pitchFamily="2" charset="2"/>
              <a:buChar char="§"/>
            </a:pPr>
            <a:r>
              <a:rPr lang="en-US" sz="2000" b="1" i="1"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Thống</a:t>
            </a:r>
            <a:r>
              <a:rPr lang="en-US" sz="2000" b="1" i="1"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000" b="1" i="1"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kê</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Nhân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viên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buộc</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phải</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thông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kê</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số</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hóa</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bán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được</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của</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sản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phẩm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và</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tổng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giá</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trị</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hóa</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đơn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của</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ca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nhân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viên</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đó</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làm</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việc</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trong</a:t>
            </a:r>
            <a:r>
              <a:rPr lang="en-US" sz="1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18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ngày</a:t>
            </a:r>
            <a:endParaRPr lang="en-US" sz="1800" b="0" i="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170" name="Google Shape;170;p39"/>
          <p:cNvSpPr txBox="1">
            <a:spLocks noGrp="1"/>
          </p:cNvSpPr>
          <p:nvPr/>
        </p:nvSpPr>
        <p:spPr>
          <a:xfrm>
            <a:off x="938530" y="186055"/>
            <a:ext cx="5735955" cy="9423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panose="00000800000000000000"/>
              <a:buNone/>
              <a:defRPr sz="2400" b="0" i="0" u="none" strike="noStrike" cap="none">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1pPr>
            <a:lvl2pPr marR="0" lvl="1"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100000"/>
              </a:lnSpc>
              <a:spcBef>
                <a:spcPts val="0"/>
              </a:spcBef>
              <a:spcAft>
                <a:spcPts val="0"/>
              </a:spcAft>
              <a:buClr>
                <a:schemeClr val="lt1"/>
              </a:buClr>
              <a:buSzPts val="2800"/>
              <a:buFont typeface="Montserrat" panose="00000500000000000000"/>
              <a:buNone/>
              <a:defRPr sz="28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marL="0" lvl="0" indent="0" algn="l" rtl="0">
              <a:spcBef>
                <a:spcPts val="0"/>
              </a:spcBef>
              <a:spcAft>
                <a:spcPts val="0"/>
              </a:spcAft>
              <a:buNone/>
            </a:pPr>
            <a:r>
              <a:rPr lang="en-US" dirty="0"/>
              <a:t>2. Yêu Cầu Ứng Dụng</a:t>
            </a:r>
          </a:p>
        </p:txBody>
      </p:sp>
      <p:cxnSp>
        <p:nvCxnSpPr>
          <p:cNvPr id="172" name="Google Shape;172;p39"/>
          <p:cNvCxnSpPr/>
          <p:nvPr/>
        </p:nvCxnSpPr>
        <p:spPr>
          <a:xfrm flipV="1">
            <a:off x="938530" y="173990"/>
            <a:ext cx="3462655" cy="12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171;p39"/>
          <p:cNvSpPr txBox="1">
            <a:spLocks noGrp="1"/>
          </p:cNvSpPr>
          <p:nvPr>
            <p:ph type="body" idx="1"/>
          </p:nvPr>
        </p:nvSpPr>
        <p:spPr>
          <a:xfrm>
            <a:off x="938530" y="655320"/>
            <a:ext cx="7172325" cy="4127500"/>
          </a:xfrm>
          <a:prstGeom prst="rect">
            <a:avLst/>
          </a:prstGeom>
        </p:spPr>
        <p:txBody>
          <a:bodyPr spcFirstLastPara="1" wrap="square" lIns="91425" tIns="91425" rIns="91425" bIns="91425" anchor="t" anchorCtr="0">
            <a:noAutofit/>
          </a:bodyPr>
          <a:lstStyle/>
          <a:p>
            <a:pPr marL="0" marR="0" lvl="0" indent="0" algn="l" rtl="0">
              <a:spcBef>
                <a:spcPts val="1080"/>
              </a:spcBef>
              <a:spcAft>
                <a:spcPts val="0"/>
              </a:spcAft>
              <a:buClr>
                <a:srgbClr val="1186C3"/>
              </a:buClr>
              <a:buSzPct val="25000"/>
              <a:buFont typeface="Arial" panose="020B0604020202020204"/>
              <a:buNone/>
            </a:pP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2.2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Yêu</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cầu</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về</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hệ</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thống</a:t>
            </a:r>
            <a:endParaRPr lang="en-US" sz="2400" b="0" i="0" u="none" strike="noStrike" cap="non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285750" lvl="0" indent="-285750" algn="l">
              <a:spcBef>
                <a:spcPts val="1080"/>
              </a:spcBef>
              <a:buClr>
                <a:srgbClr val="1186C3"/>
              </a:buClr>
              <a:buSzPct val="145000"/>
              <a:buFont typeface="Arial"/>
              <a:buChar char="•"/>
            </a:pPr>
            <a:r>
              <a:rPr lang="en-US" sz="2400" dirty="0" err="1">
                <a:solidFill>
                  <a:schemeClr val="bg1"/>
                </a:solidFill>
                <a:latin typeface="Times New Roman"/>
                <a:ea typeface="Times New Roman"/>
                <a:cs typeface="Times New Roman"/>
                <a:sym typeface="Times New Roman"/>
              </a:rPr>
              <a:t>Hệ</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thống</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bao</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gồm</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các</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chức</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năng</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chính</a:t>
            </a:r>
            <a:r>
              <a:rPr lang="en-US" sz="2400" dirty="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lập</a:t>
            </a:r>
            <a:r>
              <a:rPr lang="en-US" sz="2400" dirty="0" smtClean="0">
                <a:solidFill>
                  <a:schemeClr val="bg1"/>
                </a:solidFill>
                <a:latin typeface="Times New Roman"/>
                <a:ea typeface="Times New Roman"/>
                <a:cs typeface="Times New Roman"/>
                <a:sym typeface="Times New Roman"/>
              </a:rPr>
              <a:t> </a:t>
            </a:r>
            <a:r>
              <a:rPr lang="en-US" sz="2400" dirty="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thanh</a:t>
            </a:r>
            <a:r>
              <a:rPr lang="en-US" sz="2400" dirty="0" smtClean="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toán</a:t>
            </a:r>
            <a:r>
              <a:rPr lang="en-US" sz="2400" dirty="0" smtClean="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hóa</a:t>
            </a:r>
            <a:r>
              <a:rPr lang="en-US" sz="2400" dirty="0" smtClean="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đơn</a:t>
            </a:r>
            <a:r>
              <a:rPr lang="en-US" sz="2400" dirty="0" smtClean="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Các</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chức</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năng</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quản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lý</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thêm</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xóa</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sửa</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quản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lý</a:t>
            </a:r>
            <a:r>
              <a:rPr lang="en-US" sz="2400" dirty="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sản</a:t>
            </a:r>
            <a:r>
              <a:rPr lang="en-US" sz="2400" dirty="0" smtClean="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phẩm</a:t>
            </a:r>
            <a:r>
              <a:rPr lang="en-US" sz="2400" dirty="0" smtClean="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quản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lý</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khách</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hàng</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quản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lý</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nhân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viên</a:t>
            </a:r>
            <a:r>
              <a:rPr lang="en-US" sz="2400" dirty="0" smtClean="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tìm</a:t>
            </a:r>
            <a:r>
              <a:rPr lang="en-US" sz="2400" dirty="0" smtClean="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kiếm</a:t>
            </a:r>
            <a:r>
              <a:rPr lang="en-US" sz="2400" dirty="0" smtClean="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thống</a:t>
            </a:r>
            <a:r>
              <a:rPr lang="en-US" sz="2400" dirty="0" smtClean="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kê</a:t>
            </a:r>
            <a:r>
              <a:rPr lang="en-US" sz="2400" dirty="0" smtClean="0">
                <a:solidFill>
                  <a:schemeClr val="bg1"/>
                </a:solidFill>
                <a:latin typeface="Times New Roman"/>
                <a:ea typeface="Times New Roman"/>
                <a:cs typeface="Times New Roman"/>
                <a:sym typeface="Times New Roman"/>
              </a:rPr>
              <a:t> </a:t>
            </a:r>
            <a:r>
              <a:rPr lang="en-US" sz="2400" dirty="0" err="1" smtClean="0">
                <a:solidFill>
                  <a:schemeClr val="bg1"/>
                </a:solidFill>
                <a:latin typeface="Times New Roman"/>
                <a:ea typeface="Times New Roman"/>
                <a:cs typeface="Times New Roman"/>
                <a:sym typeface="Times New Roman"/>
              </a:rPr>
              <a:t>và</a:t>
            </a:r>
            <a:r>
              <a:rPr lang="en-US" sz="2400" dirty="0" smtClean="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quản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lý</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khuyến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mãi</a:t>
            </a:r>
            <a:r>
              <a:rPr lang="en-US" sz="2400" dirty="0">
                <a:solidFill>
                  <a:schemeClr val="bg1"/>
                </a:solidFill>
                <a:latin typeface="Times New Roman"/>
                <a:ea typeface="Times New Roman"/>
                <a:cs typeface="Times New Roman"/>
                <a:sym typeface="Times New Roman"/>
              </a:rPr>
              <a:t>.</a:t>
            </a:r>
          </a:p>
          <a:p>
            <a:pPr marL="285750" lvl="0" indent="-285750" algn="l">
              <a:spcBef>
                <a:spcPts val="1080"/>
              </a:spcBef>
              <a:buClr>
                <a:srgbClr val="1186C3"/>
              </a:buClr>
              <a:buSzPct val="145000"/>
              <a:buFont typeface="Arial"/>
              <a:buChar char="•"/>
            </a:pPr>
            <a:r>
              <a:rPr lang="en-US" sz="2400" dirty="0" err="1">
                <a:solidFill>
                  <a:schemeClr val="bg1"/>
                </a:solidFill>
                <a:latin typeface="Times New Roman"/>
                <a:ea typeface="Times New Roman"/>
                <a:cs typeface="Times New Roman"/>
                <a:sym typeface="Times New Roman"/>
              </a:rPr>
              <a:t>Giao</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diện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thân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thiện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sử</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dụng</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các</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phím</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tắt</a:t>
            </a:r>
            <a:r>
              <a:rPr lang="en-US" sz="2400" dirty="0">
                <a:solidFill>
                  <a:schemeClr val="bg1"/>
                </a:solidFill>
                <a:latin typeface="Times New Roman"/>
                <a:ea typeface="Times New Roman"/>
                <a:cs typeface="Times New Roman"/>
                <a:sym typeface="Times New Roman"/>
              </a:rPr>
              <a:t>, tab </a:t>
            </a:r>
            <a:r>
              <a:rPr lang="en-US" sz="2400" dirty="0" err="1">
                <a:solidFill>
                  <a:schemeClr val="bg1"/>
                </a:solidFill>
                <a:latin typeface="Times New Roman"/>
                <a:ea typeface="Times New Roman"/>
                <a:cs typeface="Times New Roman"/>
                <a:sym typeface="Times New Roman"/>
              </a:rPr>
              <a:t>khi</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cần</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thiết</a:t>
            </a:r>
            <a:r>
              <a:rPr lang="en-US" sz="2400" dirty="0">
                <a:solidFill>
                  <a:schemeClr val="bg1"/>
                </a:solidFill>
                <a:latin typeface="Times New Roman"/>
                <a:ea typeface="Times New Roman"/>
                <a:cs typeface="Times New Roman"/>
                <a:sym typeface="Times New Roman"/>
              </a:rPr>
              <a:t>.</a:t>
            </a:r>
          </a:p>
          <a:p>
            <a:pPr marL="285750" lvl="0" indent="-285750" algn="l">
              <a:spcBef>
                <a:spcPts val="1080"/>
              </a:spcBef>
              <a:buClr>
                <a:srgbClr val="1186C3"/>
              </a:buClr>
              <a:buSzPct val="145000"/>
              <a:buFont typeface="Arial"/>
              <a:buChar char="•"/>
            </a:pPr>
            <a:r>
              <a:rPr lang="en-US" sz="2400" dirty="0" err="1">
                <a:solidFill>
                  <a:schemeClr val="bg1"/>
                </a:solidFill>
                <a:latin typeface="Times New Roman"/>
                <a:ea typeface="Times New Roman"/>
                <a:cs typeface="Times New Roman"/>
                <a:sym typeface="Times New Roman"/>
              </a:rPr>
              <a:t>Hệ</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thống</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có</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xuất</a:t>
            </a:r>
            <a:r>
              <a:rPr lang="en-US" sz="2400" dirty="0">
                <a:solidFill>
                  <a:schemeClr val="bg1"/>
                </a:solidFill>
                <a:latin typeface="Times New Roman"/>
                <a:ea typeface="Times New Roman"/>
                <a:cs typeface="Times New Roman"/>
                <a:sym typeface="Times New Roman"/>
              </a:rPr>
              <a:t> </a:t>
            </a:r>
            <a:r>
              <a:rPr lang="en-US" sz="2400" dirty="0" err="1">
                <a:solidFill>
                  <a:schemeClr val="bg1"/>
                </a:solidFill>
                <a:latin typeface="Times New Roman"/>
                <a:ea typeface="Times New Roman"/>
                <a:cs typeface="Times New Roman"/>
                <a:sym typeface="Times New Roman"/>
              </a:rPr>
              <a:t>thông</a:t>
            </a:r>
            <a:r>
              <a:rPr lang="en-US" sz="2400" dirty="0">
                <a:solidFill>
                  <a:schemeClr val="bg1"/>
                </a:solidFill>
                <a:latin typeface="Times New Roman"/>
                <a:ea typeface="Times New Roman"/>
                <a:cs typeface="Times New Roman"/>
                <a:sym typeface="Times New Roman"/>
              </a:rPr>
              <a:t> tin </a:t>
            </a:r>
            <a:r>
              <a:rPr lang="en-US" sz="2400" dirty="0" err="1">
                <a:solidFill>
                  <a:schemeClr val="bg1"/>
                </a:solidFill>
                <a:latin typeface="Times New Roman"/>
                <a:ea typeface="Times New Roman"/>
                <a:cs typeface="Times New Roman"/>
                <a:sym typeface="Times New Roman"/>
              </a:rPr>
              <a:t>ra</a:t>
            </a:r>
            <a:r>
              <a:rPr lang="en-US" sz="2400" dirty="0">
                <a:solidFill>
                  <a:schemeClr val="bg1"/>
                </a:solidFill>
                <a:latin typeface="Times New Roman"/>
                <a:ea typeface="Times New Roman"/>
                <a:cs typeface="Times New Roman"/>
                <a:sym typeface="Times New Roman"/>
              </a:rPr>
              <a:t> file excel.</a:t>
            </a: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227855"/>
            <a:ext cx="5712671" cy="941400"/>
          </a:xfrm>
          <a:prstGeom prst="rect">
            <a:avLst/>
          </a:prstGeom>
        </p:spPr>
        <p:txBody>
          <a:bodyPr spcFirstLastPara="1" wrap="square" lIns="91425" tIns="91425" rIns="91425" bIns="91425" anchor="t" anchorCtr="0">
            <a:noAutofit/>
          </a:bodyPr>
          <a:lstStyle/>
          <a:p>
            <a:r>
              <a:rPr lang="en-US" sz="2200" dirty="0"/>
              <a:t>2. Yêu Cầu Ứng Dụng</a:t>
            </a:r>
            <a:endParaRPr lang="en-US" sz="2000" dirty="0"/>
          </a:p>
        </p:txBody>
      </p:sp>
      <p:sp>
        <p:nvSpPr>
          <p:cNvPr id="215" name="Google Shape;215;p44"/>
          <p:cNvSpPr txBox="1">
            <a:spLocks noGrp="1"/>
          </p:cNvSpPr>
          <p:nvPr>
            <p:ph type="body" idx="1"/>
          </p:nvPr>
        </p:nvSpPr>
        <p:spPr>
          <a:xfrm>
            <a:off x="938530" y="648335"/>
            <a:ext cx="7182485" cy="520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Clr>
                <a:srgbClr val="1186C3"/>
              </a:buClr>
              <a:buSzPct val="145000"/>
              <a:buFont typeface="Arial" panose="020B0604020202020204"/>
              <a:buNone/>
            </a:pP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Vẽ</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sơ</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đồ</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phân</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cấp</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chức</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năng</a:t>
            </a:r>
            <a:endPar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6" name="Google Shape;216;p44"/>
          <p:cNvCxnSpPr/>
          <p:nvPr/>
        </p:nvCxnSpPr>
        <p:spPr>
          <a:xfrm>
            <a:off x="1042710" y="227967"/>
            <a:ext cx="321601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3" descr="C:\Users\lenovo\Downloads\sodophancap.drawi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325" y="1169894"/>
            <a:ext cx="8991600" cy="38821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100330" y="551180"/>
            <a:ext cx="1889760" cy="166624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Clr>
                <a:srgbClr val="1186C3"/>
              </a:buClr>
              <a:buSzPct val="25000"/>
              <a:buFont typeface="Arial" panose="020B0604020202020204"/>
              <a:buNone/>
            </a:pPr>
            <a:r>
              <a:rPr lang="en-US" sz="16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Mô</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hình</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hóa</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yêu</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cầu</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với</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use case diagram</a:t>
            </a: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7" name="Object 6"/>
          <p:cNvGraphicFramePr/>
          <p:nvPr/>
        </p:nvGraphicFramePr>
        <p:xfrm>
          <a:off x="1989455" y="0"/>
          <a:ext cx="7154545" cy="5143500"/>
        </p:xfrm>
        <a:graphic>
          <a:graphicData uri="http://schemas.openxmlformats.org/presentationml/2006/ole">
            <mc:AlternateContent xmlns:mc="http://schemas.openxmlformats.org/markup-compatibility/2006">
              <mc:Choice xmlns:v="urn:schemas-microsoft-com:vml" Requires="v">
                <p:oleObj spid="_x0000_s1051" r:id="rId4" imgW="6051550" imgH="6502400" progId="Paint.Picture">
                  <p:embed/>
                </p:oleObj>
              </mc:Choice>
              <mc:Fallback>
                <p:oleObj r:id="rId4" imgW="6051550" imgH="6502400" progId="Paint.Picture">
                  <p:embed/>
                  <p:pic>
                    <p:nvPicPr>
                      <p:cNvPr id="0" name="Picture 7"/>
                      <p:cNvPicPr/>
                      <p:nvPr/>
                    </p:nvPicPr>
                    <p:blipFill>
                      <a:blip r:embed="rId5"/>
                      <a:stretch>
                        <a:fillRect/>
                      </a:stretch>
                    </p:blipFill>
                    <p:spPr>
                      <a:xfrm>
                        <a:off x="1989455" y="0"/>
                        <a:ext cx="7154545" cy="51435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040" y="147844"/>
            <a:ext cx="1637060" cy="1940035"/>
          </a:xfrm>
        </p:spPr>
        <p:txBody>
          <a:bodyPr/>
          <a:lstStyle/>
          <a:p>
            <a:pPr lvl="0"/>
            <a:r>
              <a:rPr lang="en-US"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Mô</a:t>
            </a:r>
            <a:r>
              <a:rPr lang="en-US"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hình</a:t>
            </a:r>
            <a:r>
              <a:rPr lang="en-US"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tổng</a:t>
            </a:r>
            <a:r>
              <a:rPr lang="en-US" dirty="0"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r>
              <a:rPr lang="en-US" dirty="0" err="1" smtClean="0">
                <a:solidFill>
                  <a:schemeClr val="bg1"/>
                </a:solidFill>
                <a:latin typeface="Times New Roman" panose="02020603050405020304"/>
                <a:ea typeface="Times New Roman" panose="02020603050405020304"/>
                <a:cs typeface="Times New Roman" panose="02020603050405020304"/>
                <a:sym typeface="Times New Roman" panose="02020603050405020304"/>
              </a:rPr>
              <a:t>quan</a:t>
            </a:r>
            <a:endParaRPr lang="en-US"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Placeholder 2"/>
          <p:cNvSpPr>
            <a:spLocks noGrp="1"/>
          </p:cNvSpPr>
          <p:nvPr>
            <p:ph type="body" idx="1"/>
          </p:nvPr>
        </p:nvSpPr>
        <p:spPr>
          <a:xfrm>
            <a:off x="2240280" y="150514"/>
            <a:ext cx="6707860" cy="4886305"/>
          </a:xfrm>
        </p:spPr>
        <p:txBody>
          <a:bodyPr/>
          <a:lstStyle/>
          <a:p>
            <a:endParaRPr lang="en-US" dirty="0"/>
          </a:p>
        </p:txBody>
      </p:sp>
      <p:pic>
        <p:nvPicPr>
          <p:cNvPr id="2050" name="Picture 2" descr="E:\Phat trien ung dung\tai lieu\Hinh anh\class\tongqu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1" y="167372"/>
            <a:ext cx="7166872" cy="4915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0792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0480" y="72390"/>
            <a:ext cx="5712460" cy="585470"/>
          </a:xfrm>
          <a:prstGeom prst="rect">
            <a:avLst/>
          </a:prstGeom>
        </p:spPr>
        <p:txBody>
          <a:bodyPr spcFirstLastPara="1" wrap="square" lIns="91425" tIns="91425" rIns="91425" bIns="91425" anchor="t" anchorCtr="0">
            <a:noAutofit/>
          </a:bodyPr>
          <a:lstStyle/>
          <a:p>
            <a:r>
              <a:rPr lang="en-US" sz="2200" dirty="0" err="1"/>
              <a:t>3. Phân Tích</a:t>
            </a:r>
            <a:endParaRPr lang="en-US" sz="2000" dirty="0"/>
          </a:p>
        </p:txBody>
      </p:sp>
      <p:sp>
        <p:nvSpPr>
          <p:cNvPr id="215" name="Google Shape;215;p44"/>
          <p:cNvSpPr txBox="1">
            <a:spLocks noGrp="1"/>
          </p:cNvSpPr>
          <p:nvPr>
            <p:ph type="body" idx="1"/>
          </p:nvPr>
        </p:nvSpPr>
        <p:spPr>
          <a:xfrm>
            <a:off x="100330" y="551180"/>
            <a:ext cx="4458335" cy="560705"/>
          </a:xfrm>
          <a:prstGeom prst="rect">
            <a:avLst/>
          </a:prstGeom>
        </p:spPr>
        <p:txBody>
          <a:bodyPr spcFirstLastPara="1" wrap="square" lIns="91425" tIns="91425" rIns="91425" bIns="91425" anchor="t" anchorCtr="0">
            <a:noAutofit/>
          </a:bodyPr>
          <a:lstStyle/>
          <a:p>
            <a:pPr marL="139700" indent="0" algn="l">
              <a:buNone/>
            </a:pPr>
            <a:r>
              <a:rPr lang="en-US" sz="2000" dirty="0" err="1" smtClean="0">
                <a:ln/>
                <a:solidFill>
                  <a:schemeClr val="accent1"/>
                </a:solidFill>
                <a:effectLst>
                  <a:outerShdw blurRad="38100" dist="25400" dir="5400000" algn="ctr" rotWithShape="0">
                    <a:srgbClr val="6E747A">
                      <a:alpha val="43000"/>
                    </a:srgbClr>
                  </a:outerShdw>
                </a:effectLst>
                <a:sym typeface="+mn-ea"/>
              </a:rPr>
              <a:t>Đặc</a:t>
            </a:r>
            <a:r>
              <a:rPr lang="en-US" sz="2000" dirty="0" smtClean="0">
                <a:ln/>
                <a:solidFill>
                  <a:schemeClr val="accent1"/>
                </a:solidFill>
                <a:effectLst>
                  <a:outerShdw blurRad="38100" dist="25400" dir="5400000" algn="ctr" rotWithShape="0">
                    <a:srgbClr val="6E747A">
                      <a:alpha val="43000"/>
                    </a:srgbClr>
                  </a:outerShdw>
                </a:effectLst>
                <a:sym typeface="+mn-ea"/>
              </a:rPr>
              <a:t> </a:t>
            </a:r>
            <a:r>
              <a:rPr lang="en-US" sz="2000" dirty="0" err="1" smtClean="0">
                <a:ln/>
                <a:solidFill>
                  <a:schemeClr val="accent1"/>
                </a:solidFill>
                <a:effectLst>
                  <a:outerShdw blurRad="38100" dist="25400" dir="5400000" algn="ctr" rotWithShape="0">
                    <a:srgbClr val="6E747A">
                      <a:alpha val="43000"/>
                    </a:srgbClr>
                  </a:outerShdw>
                </a:effectLst>
                <a:sym typeface="+mn-ea"/>
              </a:rPr>
              <a:t>tả</a:t>
            </a:r>
            <a:r>
              <a:rPr lang="en-US" sz="2000" dirty="0" smtClean="0">
                <a:ln/>
                <a:solidFill>
                  <a:schemeClr val="accent1"/>
                </a:solidFill>
                <a:effectLst>
                  <a:outerShdw blurRad="38100" dist="25400" dir="5400000" algn="ctr" rotWithShape="0">
                    <a:srgbClr val="6E747A">
                      <a:alpha val="43000"/>
                    </a:srgbClr>
                  </a:outerShdw>
                </a:effectLst>
                <a:sym typeface="+mn-ea"/>
              </a:rPr>
              <a:t> </a:t>
            </a:r>
            <a:r>
              <a:rPr lang="en-US" sz="2000" dirty="0" err="1">
                <a:ln/>
                <a:solidFill>
                  <a:schemeClr val="accent1"/>
                </a:solidFill>
                <a:effectLst>
                  <a:outerShdw blurRad="38100" dist="25400" dir="5400000" algn="ctr" rotWithShape="0">
                    <a:srgbClr val="6E747A">
                      <a:alpha val="43000"/>
                    </a:srgbClr>
                  </a:outerShdw>
                </a:effectLst>
                <a:sym typeface="+mn-ea"/>
              </a:rPr>
              <a:t>U</a:t>
            </a:r>
            <a:r>
              <a:rPr lang="en-US" sz="2000" dirty="0" err="1" smtClean="0">
                <a:ln/>
                <a:solidFill>
                  <a:schemeClr val="accent1"/>
                </a:solidFill>
                <a:effectLst>
                  <a:outerShdw blurRad="38100" dist="25400" dir="5400000" algn="ctr" rotWithShape="0">
                    <a:srgbClr val="6E747A">
                      <a:alpha val="43000"/>
                    </a:srgbClr>
                  </a:outerShdw>
                </a:effectLst>
                <a:sym typeface="+mn-ea"/>
              </a:rPr>
              <a:t>secase</a:t>
            </a:r>
            <a:r>
              <a:rPr lang="en-US" sz="2000" dirty="0" smtClean="0">
                <a:ln/>
                <a:solidFill>
                  <a:schemeClr val="accent1"/>
                </a:solidFill>
                <a:effectLst>
                  <a:outerShdw blurRad="38100" dist="25400" dir="5400000" algn="ctr" rotWithShape="0">
                    <a:srgbClr val="6E747A">
                      <a:alpha val="43000"/>
                    </a:srgbClr>
                  </a:outerShdw>
                </a:effectLst>
                <a:sym typeface="+mn-ea"/>
              </a:rPr>
              <a:t>: Lập hóa đơn</a:t>
            </a:r>
            <a:endParaRPr lang="en-US" sz="2000" dirty="0" smtClean="0">
              <a:ln/>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mn-ea"/>
            </a:endParaRPr>
          </a:p>
        </p:txBody>
      </p:sp>
      <p:cxnSp>
        <p:nvCxnSpPr>
          <p:cNvPr id="216" name="Google Shape;216;p44"/>
          <p:cNvCxnSpPr/>
          <p:nvPr/>
        </p:nvCxnSpPr>
        <p:spPr>
          <a:xfrm flipV="1">
            <a:off x="100330" y="151130"/>
            <a:ext cx="1776730" cy="3175"/>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 name="Table 2"/>
          <p:cNvGraphicFramePr/>
          <p:nvPr>
            <p:extLst>
              <p:ext uri="{D42A27DB-BD31-4B8C-83A1-F6EECF244321}">
                <p14:modId xmlns:p14="http://schemas.microsoft.com/office/powerpoint/2010/main" val="70260556"/>
              </p:ext>
            </p:extLst>
          </p:nvPr>
        </p:nvGraphicFramePr>
        <p:xfrm>
          <a:off x="739139" y="1238250"/>
          <a:ext cx="7510631" cy="3521112"/>
        </p:xfrm>
        <a:graphic>
          <a:graphicData uri="http://schemas.openxmlformats.org/drawingml/2006/table">
            <a:tbl>
              <a:tblPr firstRow="1" bandRow="1">
                <a:tableStyleId>{5940675A-B579-460E-94D1-54222C63F5DA}</a:tableStyleId>
              </a:tblPr>
              <a:tblGrid>
                <a:gridCol w="2385085"/>
                <a:gridCol w="5125546"/>
              </a:tblGrid>
              <a:tr h="612775">
                <a:tc gridSpan="2">
                  <a:txBody>
                    <a:bodyPr/>
                    <a:lstStyle/>
                    <a:p>
                      <a:pPr marL="0" indent="0">
                        <a:buNone/>
                      </a:pPr>
                      <a:r>
                        <a:rPr lang="en-US" sz="2400" b="1" dirty="0">
                          <a:solidFill>
                            <a:schemeClr val="bg1"/>
                          </a:solidFill>
                          <a:latin typeface="Times New Roman" panose="02020603050405020304" pitchFamily="18" charset="0"/>
                          <a:cs typeface="Times New Roman" panose="02020603050405020304" pitchFamily="18" charset="0"/>
                        </a:rPr>
                        <a:t>UC005_Lập </a:t>
                      </a:r>
                      <a:r>
                        <a:rPr lang="en-US" sz="2400" b="1" dirty="0" err="1">
                          <a:solidFill>
                            <a:schemeClr val="bg1"/>
                          </a:solidFill>
                          <a:latin typeface="Times New Roman" panose="02020603050405020304" pitchFamily="18" charset="0"/>
                          <a:cs typeface="Times New Roman" panose="02020603050405020304" pitchFamily="18" charset="0"/>
                        </a:rPr>
                        <a:t>hóa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đơn</a:t>
                      </a:r>
                      <a:endPar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86385">
                <a:tc>
                  <a:txBody>
                    <a:bodyPr/>
                    <a:lstStyle/>
                    <a:p>
                      <a:pPr marL="0" indent="0">
                        <a:buNone/>
                      </a:pPr>
                      <a:r>
                        <a:rPr lang="en-US" sz="2400" b="1" dirty="0" err="1">
                          <a:solidFill>
                            <a:schemeClr val="bg1"/>
                          </a:solidFill>
                          <a:latin typeface="Times New Roman" panose="02020603050405020304" pitchFamily="18" charset="0"/>
                          <a:cs typeface="Times New Roman" panose="02020603050405020304" pitchFamily="18" charset="0"/>
                        </a:rPr>
                        <a:t>Mục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đích</a:t>
                      </a:r>
                      <a:endPar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Cho phép lập hóa đơn bán hàng </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4040">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Mô tả</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Usecase cho phép lập hóa đơn bán hàng </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5957">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Tác nhân</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Nhân viên</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1060">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Điều kiện trước</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a:solidFill>
                            <a:schemeClr val="bg1"/>
                          </a:solidFill>
                          <a:latin typeface="Times New Roman" panose="02020603050405020304" pitchFamily="18" charset="0"/>
                          <a:cs typeface="Times New Roman" panose="02020603050405020304" pitchFamily="18" charset="0"/>
                        </a:rPr>
                        <a:t>Nhân viên đăng nhập thành công vào hệ thống, chọn mục quản lý hóa đơn</a:t>
                      </a:r>
                      <a:endParaRPr lang="en-US" sz="24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3405">
                <a:tc>
                  <a:txBody>
                    <a:bodyPr/>
                    <a:lstStyle/>
                    <a:p>
                      <a:pPr marL="0" indent="0">
                        <a:buNone/>
                      </a:pPr>
                      <a:r>
                        <a:rPr lang="en-US" sz="2400" b="1">
                          <a:solidFill>
                            <a:schemeClr val="bg1"/>
                          </a:solidFill>
                          <a:latin typeface="Times New Roman" panose="02020603050405020304" pitchFamily="18" charset="0"/>
                          <a:cs typeface="Times New Roman" panose="02020603050405020304" pitchFamily="18" charset="0"/>
                        </a:rPr>
                        <a:t>Điều kiện sau</a:t>
                      </a:r>
                      <a:endParaRPr lang="en-US" sz="24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2400" dirty="0" err="1">
                          <a:solidFill>
                            <a:schemeClr val="bg1"/>
                          </a:solidFill>
                          <a:latin typeface="Times New Roman" panose="02020603050405020304" pitchFamily="18" charset="0"/>
                          <a:cs typeface="Times New Roman" panose="02020603050405020304" pitchFamily="18" charset="0"/>
                        </a:rPr>
                        <a:t>Nhân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viên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công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hóa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đơn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bán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hàng</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1594</Words>
  <Application>Microsoft Office PowerPoint</Application>
  <PresentationFormat>On-screen Show (16:9)</PresentationFormat>
  <Paragraphs>190</Paragraphs>
  <Slides>26</Slides>
  <Notes>24</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9" baseType="lpstr">
      <vt:lpstr>Arial</vt:lpstr>
      <vt:lpstr>Times New Roman</vt:lpstr>
      <vt:lpstr>Calibri</vt:lpstr>
      <vt:lpstr>Montserrat ExtraBold</vt:lpstr>
      <vt:lpstr>Proxima Nova Semibold</vt:lpstr>
      <vt:lpstr>iCiel Gotham Medium</vt:lpstr>
      <vt:lpstr>Montserrat ExtraLight</vt:lpstr>
      <vt:lpstr>Montserrat</vt:lpstr>
      <vt:lpstr>Proxima Nova</vt:lpstr>
      <vt:lpstr>Wingdings</vt:lpstr>
      <vt:lpstr>Futuristic Background by Slidesgo</vt:lpstr>
      <vt:lpstr>Slidesgo Final Pages</vt:lpstr>
      <vt:lpstr>Bitmap Image</vt:lpstr>
      <vt:lpstr>ĐỀ TÀI:  CHƯƠNG TRÌNH QUẢN LÝ BÁN HÀNG TẠI CỬA HÀNG BÁN QUẦN ÁO THỜI TRANG K&amp;D</vt:lpstr>
      <vt:lpstr>PowerPoint Presentation</vt:lpstr>
      <vt:lpstr>1. Giới Thiệu</vt:lpstr>
      <vt:lpstr>PowerPoint Presentation</vt:lpstr>
      <vt:lpstr>PowerPoint Presentation</vt:lpstr>
      <vt:lpstr>2. Yêu Cầu Ứng Dụng</vt:lpstr>
      <vt:lpstr>3. Phân Tích</vt:lpstr>
      <vt:lpstr>Mô hình tổng quan</vt:lpstr>
      <vt:lpstr>3. Phân Tích</vt:lpstr>
      <vt:lpstr>PowerPoint Presentation</vt:lpstr>
      <vt:lpstr>3. Phân Tích</vt:lpstr>
      <vt:lpstr>3. Phân Tích</vt:lpstr>
      <vt:lpstr>3. Phân Tích</vt:lpstr>
      <vt:lpstr>PowerPoint Presentation</vt:lpstr>
      <vt:lpstr>3. Phân Tích</vt:lpstr>
      <vt:lpstr>3. Phân Tích</vt:lpstr>
      <vt:lpstr>3. Phân Tích</vt:lpstr>
      <vt:lpstr>PowerPoint Presentation</vt:lpstr>
      <vt:lpstr>3. Phân Tích</vt:lpstr>
      <vt:lpstr>3. Phân Tích</vt:lpstr>
      <vt:lpstr>4. Thiết Kế </vt:lpstr>
      <vt:lpstr>4. Thiết Kế </vt:lpstr>
      <vt:lpstr>4. Thiết Kế </vt:lpstr>
      <vt:lpstr>5. Hiện Thực_Demo </vt:lpstr>
      <vt:lpstr>6. Hạn Chế  </vt:lpstr>
      <vt:lpstr>Cảm ơn cô và các bạn đã chú ý lắng nghe bài thuyết trình của nhóm 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Thuyết Trình An toàn thông tin</dc:title>
  <dc:creator/>
  <cp:lastModifiedBy>lenovo</cp:lastModifiedBy>
  <cp:revision>58</cp:revision>
  <dcterms:created xsi:type="dcterms:W3CDTF">2021-12-23T13:58:00Z</dcterms:created>
  <dcterms:modified xsi:type="dcterms:W3CDTF">2021-12-26T08:36:11Z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6702F3662FFE427E9658CBFC40C701A7</vt:lpwstr>
  </property>
  <property fmtid="{D5CDD505-2E9C-101B-9397-08002B2CF9AE}" pid="3" name="KSOProductBuildVer">
    <vt:lpwstr>1033-11.2.0.10307</vt:lpwstr>
  </property>
</Properties>
</file>